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 id="2147483655" r:id="rId4"/>
  </p:sldMasterIdLst>
  <p:notesMasterIdLst>
    <p:notesMasterId r:id="rId9"/>
  </p:notesMasterIdLst>
  <p:handoutMasterIdLst>
    <p:handoutMasterId r:id="rId10"/>
  </p:handoutMasterIdLst>
  <p:sldIdLst>
    <p:sldId id="268" r:id="rId5"/>
    <p:sldId id="270" r:id="rId6"/>
    <p:sldId id="266" r:id="rId7"/>
    <p:sldId id="269" r:id="rId8"/>
  </p:sldIdLst>
  <p:sldSz cx="6858000" cy="9906000" type="A4"/>
  <p:notesSz cx="10018713" cy="6888163"/>
  <p:defaultText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2217" userDrawn="1">
          <p15:clr>
            <a:srgbClr val="A4A3A4"/>
          </p15:clr>
        </p15:guide>
        <p15:guide id="2" pos="3204" userDrawn="1">
          <p15:clr>
            <a:srgbClr val="A4A3A4"/>
          </p15:clr>
        </p15:guide>
        <p15:guide id="3" orient="horz" pos="2169" userDrawn="1">
          <p15:clr>
            <a:srgbClr val="A4A3A4"/>
          </p15:clr>
        </p15:guide>
        <p15:guide id="4" pos="315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0FF"/>
    <a:srgbClr val="0077D0"/>
    <a:srgbClr val="E1FFFF"/>
    <a:srgbClr val="3399FF"/>
    <a:srgbClr val="009900"/>
    <a:srgbClr val="00CC00"/>
    <a:srgbClr val="FFFF66"/>
    <a:srgbClr val="F47CDD"/>
    <a:srgbClr val="F97FF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79" autoAdjust="0"/>
    <p:restoredTop sz="95676" autoAdjust="0"/>
  </p:normalViewPr>
  <p:slideViewPr>
    <p:cSldViewPr>
      <p:cViewPr varScale="1">
        <p:scale>
          <a:sx n="73" d="100"/>
          <a:sy n="73" d="100"/>
        </p:scale>
        <p:origin x="1842" y="60"/>
      </p:cViewPr>
      <p:guideLst>
        <p:guide orient="horz" pos="3120"/>
        <p:guide pos="216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p:cViewPr varScale="1">
        <p:scale>
          <a:sx n="71" d="100"/>
          <a:sy n="71" d="100"/>
        </p:scale>
        <p:origin x="-1764" y="-102"/>
      </p:cViewPr>
      <p:guideLst>
        <p:guide orient="horz" pos="2217"/>
        <p:guide pos="3204"/>
        <p:guide orient="horz" pos="2169"/>
        <p:guide pos="315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9"/>
            <a:ext cx="4342308" cy="344685"/>
          </a:xfrm>
          <a:prstGeom prst="rect">
            <a:avLst/>
          </a:prstGeom>
        </p:spPr>
        <p:txBody>
          <a:bodyPr vert="horz" lIns="93042" tIns="46521" rIns="93042" bIns="4652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74046" y="9"/>
            <a:ext cx="4342307" cy="344685"/>
          </a:xfrm>
          <a:prstGeom prst="rect">
            <a:avLst/>
          </a:prstGeom>
        </p:spPr>
        <p:txBody>
          <a:bodyPr vert="horz" lIns="93042" tIns="46521" rIns="93042" bIns="46521" rtlCol="0"/>
          <a:lstStyle>
            <a:lvl1pPr algn="r">
              <a:defRPr sz="1200"/>
            </a:lvl1pPr>
          </a:lstStyle>
          <a:p>
            <a:fld id="{025547E2-9F44-417F-AC3A-49D51BDD8A4E}" type="datetimeFigureOut">
              <a:rPr kumimoji="1" lang="ja-JP" altLang="en-US" smtClean="0"/>
              <a:pPr/>
              <a:t>2018/9/27</a:t>
            </a:fld>
            <a:endParaRPr kumimoji="1" lang="ja-JP" altLang="en-US"/>
          </a:p>
        </p:txBody>
      </p:sp>
      <p:sp>
        <p:nvSpPr>
          <p:cNvPr id="4" name="フッター プレースホルダー 3"/>
          <p:cNvSpPr>
            <a:spLocks noGrp="1"/>
          </p:cNvSpPr>
          <p:nvPr>
            <p:ph type="ftr" sz="quarter" idx="2"/>
          </p:nvPr>
        </p:nvSpPr>
        <p:spPr>
          <a:xfrm>
            <a:off x="5" y="6542372"/>
            <a:ext cx="4342308" cy="344685"/>
          </a:xfrm>
          <a:prstGeom prst="rect">
            <a:avLst/>
          </a:prstGeom>
        </p:spPr>
        <p:txBody>
          <a:bodyPr vert="horz" lIns="93042" tIns="46521" rIns="93042" bIns="4652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74046" y="6542372"/>
            <a:ext cx="4342307" cy="344685"/>
          </a:xfrm>
          <a:prstGeom prst="rect">
            <a:avLst/>
          </a:prstGeom>
        </p:spPr>
        <p:txBody>
          <a:bodyPr vert="horz" lIns="93042" tIns="46521" rIns="93042" bIns="46521" rtlCol="0" anchor="b"/>
          <a:lstStyle>
            <a:lvl1pPr algn="r">
              <a:defRPr sz="1200"/>
            </a:lvl1pPr>
          </a:lstStyle>
          <a:p>
            <a:fld id="{A4810BC4-D8A1-4C4F-B94E-ED7A0EB28240}" type="slidenum">
              <a:rPr kumimoji="1" lang="ja-JP" altLang="en-US" smtClean="0"/>
              <a:pPr/>
              <a:t>‹#›</a:t>
            </a:fld>
            <a:endParaRPr kumimoji="1" lang="ja-JP" altLang="en-US"/>
          </a:p>
        </p:txBody>
      </p:sp>
    </p:spTree>
    <p:extLst>
      <p:ext uri="{BB962C8B-B14F-4D97-AF65-F5344CB8AC3E}">
        <p14:creationId xmlns:p14="http://schemas.microsoft.com/office/powerpoint/2010/main" val="2352085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5" y="12"/>
            <a:ext cx="4341441" cy="344409"/>
          </a:xfrm>
          <a:prstGeom prst="rect">
            <a:avLst/>
          </a:prstGeom>
        </p:spPr>
        <p:txBody>
          <a:bodyPr vert="horz" lIns="92273" tIns="46135" rIns="92273" bIns="46135" rtlCol="0"/>
          <a:lstStyle>
            <a:lvl1pPr algn="l">
              <a:defRPr sz="1300"/>
            </a:lvl1pPr>
          </a:lstStyle>
          <a:p>
            <a:endParaRPr kumimoji="1" lang="ja-JP" altLang="en-US"/>
          </a:p>
        </p:txBody>
      </p:sp>
      <p:sp>
        <p:nvSpPr>
          <p:cNvPr id="3" name="日付プレースホルダ 2"/>
          <p:cNvSpPr>
            <a:spLocks noGrp="1"/>
          </p:cNvSpPr>
          <p:nvPr>
            <p:ph type="dt" idx="1"/>
          </p:nvPr>
        </p:nvSpPr>
        <p:spPr>
          <a:xfrm>
            <a:off x="5674973" y="12"/>
            <a:ext cx="4341441" cy="344409"/>
          </a:xfrm>
          <a:prstGeom prst="rect">
            <a:avLst/>
          </a:prstGeom>
        </p:spPr>
        <p:txBody>
          <a:bodyPr vert="horz" lIns="92273" tIns="46135" rIns="92273" bIns="46135" rtlCol="0"/>
          <a:lstStyle>
            <a:lvl1pPr algn="r">
              <a:defRPr sz="1300"/>
            </a:lvl1pPr>
          </a:lstStyle>
          <a:p>
            <a:fld id="{34408F3C-E959-4582-AF6A-9427135A74A6}" type="datetimeFigureOut">
              <a:rPr kumimoji="1" lang="ja-JP" altLang="en-US" smtClean="0"/>
              <a:pPr/>
              <a:t>2018/9/27</a:t>
            </a:fld>
            <a:endParaRPr kumimoji="1" lang="ja-JP" altLang="en-US"/>
          </a:p>
        </p:txBody>
      </p:sp>
      <p:sp>
        <p:nvSpPr>
          <p:cNvPr id="4" name="スライド イメージ プレースホルダ 3"/>
          <p:cNvSpPr>
            <a:spLocks noGrp="1" noRot="1" noChangeAspect="1"/>
          </p:cNvSpPr>
          <p:nvPr>
            <p:ph type="sldImg" idx="2"/>
          </p:nvPr>
        </p:nvSpPr>
        <p:spPr>
          <a:xfrm>
            <a:off x="4114800" y="515938"/>
            <a:ext cx="1789113" cy="2584450"/>
          </a:xfrm>
          <a:prstGeom prst="rect">
            <a:avLst/>
          </a:prstGeom>
          <a:noFill/>
          <a:ln w="12700">
            <a:solidFill>
              <a:prstClr val="black"/>
            </a:solidFill>
          </a:ln>
        </p:spPr>
        <p:txBody>
          <a:bodyPr vert="horz" lIns="92273" tIns="46135" rIns="92273" bIns="46135" rtlCol="0" anchor="ctr"/>
          <a:lstStyle/>
          <a:p>
            <a:endParaRPr lang="ja-JP" altLang="en-US"/>
          </a:p>
        </p:txBody>
      </p:sp>
      <p:sp>
        <p:nvSpPr>
          <p:cNvPr id="5" name="ノート プレースホルダ 4"/>
          <p:cNvSpPr>
            <a:spLocks noGrp="1"/>
          </p:cNvSpPr>
          <p:nvPr>
            <p:ph type="body" sz="quarter" idx="3"/>
          </p:nvPr>
        </p:nvSpPr>
        <p:spPr>
          <a:xfrm>
            <a:off x="1001877" y="3271885"/>
            <a:ext cx="8014970" cy="3099673"/>
          </a:xfrm>
          <a:prstGeom prst="rect">
            <a:avLst/>
          </a:prstGeom>
        </p:spPr>
        <p:txBody>
          <a:bodyPr vert="horz" lIns="92273" tIns="46135" rIns="92273" bIns="46135"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25" y="6542568"/>
            <a:ext cx="4341441" cy="344409"/>
          </a:xfrm>
          <a:prstGeom prst="rect">
            <a:avLst/>
          </a:prstGeom>
        </p:spPr>
        <p:txBody>
          <a:bodyPr vert="horz" lIns="92273" tIns="46135" rIns="92273" bIns="46135" rtlCol="0" anchor="b"/>
          <a:lstStyle>
            <a:lvl1pPr algn="l">
              <a:defRPr sz="1300"/>
            </a:lvl1pPr>
          </a:lstStyle>
          <a:p>
            <a:endParaRPr kumimoji="1" lang="ja-JP" altLang="en-US"/>
          </a:p>
        </p:txBody>
      </p:sp>
      <p:sp>
        <p:nvSpPr>
          <p:cNvPr id="7" name="スライド番号プレースホルダ 6"/>
          <p:cNvSpPr>
            <a:spLocks noGrp="1"/>
          </p:cNvSpPr>
          <p:nvPr>
            <p:ph type="sldNum" sz="quarter" idx="5"/>
          </p:nvPr>
        </p:nvSpPr>
        <p:spPr>
          <a:xfrm>
            <a:off x="5674973" y="6542568"/>
            <a:ext cx="4341441" cy="344409"/>
          </a:xfrm>
          <a:prstGeom prst="rect">
            <a:avLst/>
          </a:prstGeom>
        </p:spPr>
        <p:txBody>
          <a:bodyPr vert="horz" lIns="92273" tIns="46135" rIns="92273" bIns="46135" rtlCol="0" anchor="b"/>
          <a:lstStyle>
            <a:lvl1pPr algn="r">
              <a:defRPr sz="1300"/>
            </a:lvl1pPr>
          </a:lstStyle>
          <a:p>
            <a:fld id="{64275003-7255-4762-9EED-7BAE64DB6B86}" type="slidenum">
              <a:rPr kumimoji="1" lang="ja-JP" altLang="en-US" smtClean="0"/>
              <a:pPr/>
              <a:t>‹#›</a:t>
            </a:fld>
            <a:endParaRPr kumimoji="1" lang="ja-JP" altLang="en-US"/>
          </a:p>
        </p:txBody>
      </p:sp>
    </p:spTree>
    <p:extLst>
      <p:ext uri="{BB962C8B-B14F-4D97-AF65-F5344CB8AC3E}">
        <p14:creationId xmlns:p14="http://schemas.microsoft.com/office/powerpoint/2010/main" val="3485418709"/>
      </p:ext>
    </p:extLst>
  </p:cSld>
  <p:clrMap bg1="lt1" tx1="dk1" bg2="lt2" tx2="dk2" accent1="accent1" accent2="accent2" accent3="accent3" accent4="accent4" accent5="accent5" accent6="accent6" hlink="hlink" folHlink="folHlink"/>
  <p:notesStyle>
    <a:lvl1pPr marL="0" algn="l" defTabSz="914235" rtl="0" eaLnBrk="1" latinLnBrk="0" hangingPunct="1">
      <a:defRPr kumimoji="1" sz="1200" kern="1200">
        <a:solidFill>
          <a:schemeClr val="tx1"/>
        </a:solidFill>
        <a:latin typeface="+mn-lt"/>
        <a:ea typeface="+mn-ea"/>
        <a:cs typeface="+mn-cs"/>
      </a:defRPr>
    </a:lvl1pPr>
    <a:lvl2pPr marL="457117" algn="l" defTabSz="914235" rtl="0" eaLnBrk="1" latinLnBrk="0" hangingPunct="1">
      <a:defRPr kumimoji="1" sz="1200" kern="1200">
        <a:solidFill>
          <a:schemeClr val="tx1"/>
        </a:solidFill>
        <a:latin typeface="+mn-lt"/>
        <a:ea typeface="+mn-ea"/>
        <a:cs typeface="+mn-cs"/>
      </a:defRPr>
    </a:lvl2pPr>
    <a:lvl3pPr marL="914235" algn="l" defTabSz="914235" rtl="0" eaLnBrk="1" latinLnBrk="0" hangingPunct="1">
      <a:defRPr kumimoji="1" sz="1200" kern="1200">
        <a:solidFill>
          <a:schemeClr val="tx1"/>
        </a:solidFill>
        <a:latin typeface="+mn-lt"/>
        <a:ea typeface="+mn-ea"/>
        <a:cs typeface="+mn-cs"/>
      </a:defRPr>
    </a:lvl3pPr>
    <a:lvl4pPr marL="1371353" algn="l" defTabSz="914235" rtl="0" eaLnBrk="1" latinLnBrk="0" hangingPunct="1">
      <a:defRPr kumimoji="1" sz="1200" kern="1200">
        <a:solidFill>
          <a:schemeClr val="tx1"/>
        </a:solidFill>
        <a:latin typeface="+mn-lt"/>
        <a:ea typeface="+mn-ea"/>
        <a:cs typeface="+mn-cs"/>
      </a:defRPr>
    </a:lvl4pPr>
    <a:lvl5pPr marL="1828470" algn="l" defTabSz="914235" rtl="0" eaLnBrk="1" latinLnBrk="0" hangingPunct="1">
      <a:defRPr kumimoji="1" sz="1200" kern="1200">
        <a:solidFill>
          <a:schemeClr val="tx1"/>
        </a:solidFill>
        <a:latin typeface="+mn-lt"/>
        <a:ea typeface="+mn-ea"/>
        <a:cs typeface="+mn-cs"/>
      </a:defRPr>
    </a:lvl5pPr>
    <a:lvl6pPr marL="2285588" algn="l" defTabSz="914235" rtl="0" eaLnBrk="1" latinLnBrk="0" hangingPunct="1">
      <a:defRPr kumimoji="1" sz="1200" kern="1200">
        <a:solidFill>
          <a:schemeClr val="tx1"/>
        </a:solidFill>
        <a:latin typeface="+mn-lt"/>
        <a:ea typeface="+mn-ea"/>
        <a:cs typeface="+mn-cs"/>
      </a:defRPr>
    </a:lvl6pPr>
    <a:lvl7pPr marL="2742705" algn="l" defTabSz="914235" rtl="0" eaLnBrk="1" latinLnBrk="0" hangingPunct="1">
      <a:defRPr kumimoji="1" sz="1200" kern="1200">
        <a:solidFill>
          <a:schemeClr val="tx1"/>
        </a:solidFill>
        <a:latin typeface="+mn-lt"/>
        <a:ea typeface="+mn-ea"/>
        <a:cs typeface="+mn-cs"/>
      </a:defRPr>
    </a:lvl7pPr>
    <a:lvl8pPr marL="3199823" algn="l" defTabSz="914235" rtl="0" eaLnBrk="1" latinLnBrk="0" hangingPunct="1">
      <a:defRPr kumimoji="1" sz="1200" kern="1200">
        <a:solidFill>
          <a:schemeClr val="tx1"/>
        </a:solidFill>
        <a:latin typeface="+mn-lt"/>
        <a:ea typeface="+mn-ea"/>
        <a:cs typeface="+mn-cs"/>
      </a:defRPr>
    </a:lvl8pPr>
    <a:lvl9pPr marL="3656940" algn="l" defTabSz="914235"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4114800" y="515938"/>
            <a:ext cx="1789113" cy="258445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64275003-7255-4762-9EED-7BAE64DB6B86}" type="slidenum">
              <a:rPr kumimoji="1" lang="ja-JP" altLang="en-US" smtClean="0"/>
              <a:pPr/>
              <a:t>1</a:t>
            </a:fld>
            <a:endParaRPr kumimoji="1" lang="ja-JP" altLang="en-US"/>
          </a:p>
        </p:txBody>
      </p:sp>
    </p:spTree>
    <p:extLst>
      <p:ext uri="{BB962C8B-B14F-4D97-AF65-F5344CB8AC3E}">
        <p14:creationId xmlns:p14="http://schemas.microsoft.com/office/powerpoint/2010/main" val="1036097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4114800" y="515938"/>
            <a:ext cx="1789113" cy="258445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64275003-7255-4762-9EED-7BAE64DB6B86}" type="slidenum">
              <a:rPr kumimoji="1" lang="ja-JP" altLang="en-US" smtClean="0"/>
              <a:pPr/>
              <a:t>2</a:t>
            </a:fld>
            <a:endParaRPr kumimoji="1" lang="ja-JP" altLang="en-US"/>
          </a:p>
        </p:txBody>
      </p:sp>
    </p:spTree>
    <p:extLst>
      <p:ext uri="{BB962C8B-B14F-4D97-AF65-F5344CB8AC3E}">
        <p14:creationId xmlns:p14="http://schemas.microsoft.com/office/powerpoint/2010/main" val="1036097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4114800" y="515938"/>
            <a:ext cx="1789113" cy="258445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64275003-7255-4762-9EED-7BAE64DB6B86}" type="slidenum">
              <a:rPr kumimoji="1" lang="ja-JP" altLang="en-US" smtClean="0"/>
              <a:pPr/>
              <a:t>3</a:t>
            </a:fld>
            <a:endParaRPr kumimoji="1" lang="ja-JP" altLang="en-US"/>
          </a:p>
        </p:txBody>
      </p:sp>
    </p:spTree>
    <p:extLst>
      <p:ext uri="{BB962C8B-B14F-4D97-AF65-F5344CB8AC3E}">
        <p14:creationId xmlns:p14="http://schemas.microsoft.com/office/powerpoint/2010/main" val="1036097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4114800" y="515938"/>
            <a:ext cx="1789113" cy="258445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64275003-7255-4762-9EED-7BAE64DB6B86}" type="slidenum">
              <a:rPr kumimoji="1" lang="ja-JP" altLang="en-US" smtClean="0"/>
              <a:pPr/>
              <a:t>4</a:t>
            </a:fld>
            <a:endParaRPr kumimoji="1" lang="ja-JP" altLang="en-US"/>
          </a:p>
        </p:txBody>
      </p:sp>
    </p:spTree>
    <p:extLst>
      <p:ext uri="{BB962C8B-B14F-4D97-AF65-F5344CB8AC3E}">
        <p14:creationId xmlns:p14="http://schemas.microsoft.com/office/powerpoint/2010/main" val="1036097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3"/>
            <a:ext cx="5829300" cy="2123369"/>
          </a:xfrm>
          <a:prstGeom prst="rect">
            <a:avLst/>
          </a:prstGeom>
        </p:spPr>
        <p:txBody>
          <a:bodyPr/>
          <a:lstStyle/>
          <a:p>
            <a:r>
              <a:rPr kumimoji="1" lang="ja-JP" altLang="en-US" dirty="0"/>
              <a:t>マスタ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117" indent="0" algn="ctr">
              <a:buNone/>
              <a:defRPr>
                <a:solidFill>
                  <a:schemeClr val="tx1">
                    <a:tint val="75000"/>
                  </a:schemeClr>
                </a:solidFill>
              </a:defRPr>
            </a:lvl2pPr>
            <a:lvl3pPr marL="914235" indent="0" algn="ctr">
              <a:buNone/>
              <a:defRPr>
                <a:solidFill>
                  <a:schemeClr val="tx1">
                    <a:tint val="75000"/>
                  </a:schemeClr>
                </a:solidFill>
              </a:defRPr>
            </a:lvl3pPr>
            <a:lvl4pPr marL="1371353" indent="0" algn="ctr">
              <a:buNone/>
              <a:defRPr>
                <a:solidFill>
                  <a:schemeClr val="tx1">
                    <a:tint val="75000"/>
                  </a:schemeClr>
                </a:solidFill>
              </a:defRPr>
            </a:lvl4pPr>
            <a:lvl5pPr marL="1828470" indent="0" algn="ctr">
              <a:buNone/>
              <a:defRPr>
                <a:solidFill>
                  <a:schemeClr val="tx1">
                    <a:tint val="75000"/>
                  </a:schemeClr>
                </a:solidFill>
              </a:defRPr>
            </a:lvl5pPr>
            <a:lvl6pPr marL="2285588" indent="0" algn="ctr">
              <a:buNone/>
              <a:defRPr>
                <a:solidFill>
                  <a:schemeClr val="tx1">
                    <a:tint val="75000"/>
                  </a:schemeClr>
                </a:solidFill>
              </a:defRPr>
            </a:lvl6pPr>
            <a:lvl7pPr marL="2742705" indent="0" algn="ctr">
              <a:buNone/>
              <a:defRPr>
                <a:solidFill>
                  <a:schemeClr val="tx1">
                    <a:tint val="75000"/>
                  </a:schemeClr>
                </a:solidFill>
              </a:defRPr>
            </a:lvl7pPr>
            <a:lvl8pPr marL="3199823" indent="0" algn="ctr">
              <a:buNone/>
              <a:defRPr>
                <a:solidFill>
                  <a:schemeClr val="tx1">
                    <a:tint val="75000"/>
                  </a:schemeClr>
                </a:solidFill>
              </a:defRPr>
            </a:lvl8pPr>
            <a:lvl9pPr marL="365694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998C65B7-D74D-4529-8AC5-6FF8A825185C}" type="datetime1">
              <a:rPr kumimoji="1" lang="ja-JP" altLang="en-US" smtClean="0"/>
              <a:pPr/>
              <a:t>2018/9/27</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Copyright</a:t>
            </a:r>
            <a:r>
              <a:rPr kumimoji="1" lang="ja-JP" altLang="en-US"/>
              <a:t>北出経営労務事務所</a:t>
            </a:r>
            <a:r>
              <a:rPr kumimoji="1" lang="en-US" altLang="ja-JP"/>
              <a:t>All Rights Reserved.</a:t>
            </a:r>
            <a:endParaRPr kumimoji="1" lang="ja-JP" altLang="en-US"/>
          </a:p>
        </p:txBody>
      </p:sp>
      <p:sp>
        <p:nvSpPr>
          <p:cNvPr id="6" name="スライド番号プレースホルダ 5"/>
          <p:cNvSpPr>
            <a:spLocks noGrp="1"/>
          </p:cNvSpPr>
          <p:nvPr>
            <p:ph type="sldNum" sz="quarter" idx="12"/>
          </p:nvPr>
        </p:nvSpPr>
        <p:spPr/>
        <p:txBody>
          <a:bodyPr/>
          <a:lstStyle/>
          <a:p>
            <a:fld id="{7AB8F365-BA17-48BC-B9FB-4E53532F3D04}"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6575"/>
            <a:ext cx="5829300" cy="212407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028700" y="5613400"/>
            <a:ext cx="4800600" cy="253206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9589E8CA-728B-4085-A0F3-E7987AEA1290}" type="datetimeFigureOut">
              <a:rPr kumimoji="1" lang="ja-JP" altLang="en-US" smtClean="0"/>
              <a:pPr/>
              <a:t>2018/9/27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8F6F4CF-BB88-466D-B05E-B44F9455F2ED}"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6575"/>
            <a:ext cx="5829300" cy="212407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028700" y="5613400"/>
            <a:ext cx="4800600" cy="253206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79D73542-9642-446F-A71D-1F7FAF66ED3F}" type="datetimeFigureOut">
              <a:rPr kumimoji="1" lang="ja-JP" altLang="en-US" smtClean="0"/>
              <a:pPr/>
              <a:t>2018/9/27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69834A3-40E6-48D3-B862-468A2027882A}"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6575"/>
            <a:ext cx="5829300" cy="212407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028700" y="5613400"/>
            <a:ext cx="4800600" cy="2532063"/>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A2DE0258-E721-4590-8B97-D3159A16279C}" type="datetimeFigureOut">
              <a:rPr kumimoji="1" lang="ja-JP" altLang="en-US" smtClean="0"/>
              <a:pPr/>
              <a:t>2018/9/27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DD12E05-0180-4947-ABED-F403259B2A09}"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図 12">
            <a:extLst>
              <a:ext uri="{FF2B5EF4-FFF2-40B4-BE49-F238E27FC236}">
                <a16:creationId xmlns="" xmlns:a16="http://schemas.microsoft.com/office/drawing/2014/main" id="{94F5D329-D841-45EA-A161-9F4AD2F854B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372" t="15065" r="5026" b="3561"/>
          <a:stretch/>
        </p:blipFill>
        <p:spPr>
          <a:xfrm>
            <a:off x="-19448" y="0"/>
            <a:ext cx="6877448" cy="9906000"/>
          </a:xfrm>
          <a:prstGeom prst="rect">
            <a:avLst/>
          </a:prstGeom>
        </p:spPr>
      </p:pic>
      <p:sp>
        <p:nvSpPr>
          <p:cNvPr id="3" name="テキスト プレースホルダ 2"/>
          <p:cNvSpPr>
            <a:spLocks noGrp="1"/>
          </p:cNvSpPr>
          <p:nvPr>
            <p:ph type="body" idx="1"/>
          </p:nvPr>
        </p:nvSpPr>
        <p:spPr>
          <a:xfrm>
            <a:off x="342900" y="2311402"/>
            <a:ext cx="6172200" cy="6537502"/>
          </a:xfrm>
          <a:prstGeom prst="rect">
            <a:avLst/>
          </a:prstGeom>
        </p:spPr>
        <p:txBody>
          <a:bodyPr vert="horz" lIns="91423" tIns="45712" rIns="91423" bIns="45712"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 3"/>
          <p:cNvSpPr>
            <a:spLocks noGrp="1"/>
          </p:cNvSpPr>
          <p:nvPr>
            <p:ph type="dt" sz="half" idx="2"/>
          </p:nvPr>
        </p:nvSpPr>
        <p:spPr>
          <a:xfrm>
            <a:off x="342900" y="9181396"/>
            <a:ext cx="1600200" cy="527402"/>
          </a:xfrm>
          <a:prstGeom prst="rect">
            <a:avLst/>
          </a:prstGeom>
        </p:spPr>
        <p:txBody>
          <a:bodyPr vert="horz" lIns="91423" tIns="45712" rIns="91423" bIns="45712" rtlCol="0" anchor="ctr"/>
          <a:lstStyle>
            <a:lvl1pPr algn="l">
              <a:defRPr sz="1200">
                <a:solidFill>
                  <a:schemeClr val="tx1">
                    <a:tint val="75000"/>
                  </a:schemeClr>
                </a:solidFill>
              </a:defRPr>
            </a:lvl1pPr>
          </a:lstStyle>
          <a:p>
            <a:fld id="{89998B1D-9437-458C-BAA1-75F35C11FF8A}" type="datetime1">
              <a:rPr kumimoji="1" lang="ja-JP" altLang="en-US" smtClean="0"/>
              <a:pPr/>
              <a:t>2018/9/27</a:t>
            </a:fld>
            <a:endParaRPr kumimoji="1" lang="ja-JP" altLang="en-US"/>
          </a:p>
        </p:txBody>
      </p:sp>
      <p:sp>
        <p:nvSpPr>
          <p:cNvPr id="5" name="フッター プレースホルダ 4"/>
          <p:cNvSpPr>
            <a:spLocks noGrp="1"/>
          </p:cNvSpPr>
          <p:nvPr>
            <p:ph type="ftr" sz="quarter" idx="3"/>
          </p:nvPr>
        </p:nvSpPr>
        <p:spPr>
          <a:xfrm>
            <a:off x="2343150" y="9181396"/>
            <a:ext cx="2171700" cy="527402"/>
          </a:xfrm>
          <a:prstGeom prst="rect">
            <a:avLst/>
          </a:prstGeom>
        </p:spPr>
        <p:txBody>
          <a:bodyPr vert="horz" lIns="91423" tIns="45712" rIns="91423" bIns="45712" rtlCol="0" anchor="ctr"/>
          <a:lstStyle>
            <a:lvl1pPr algn="ctr">
              <a:defRPr sz="1200">
                <a:solidFill>
                  <a:schemeClr val="tx1">
                    <a:tint val="75000"/>
                  </a:schemeClr>
                </a:solidFill>
              </a:defRPr>
            </a:lvl1pPr>
          </a:lstStyle>
          <a:p>
            <a:r>
              <a:rPr kumimoji="1" lang="en-US" altLang="ja-JP"/>
              <a:t>Copyright</a:t>
            </a:r>
            <a:r>
              <a:rPr kumimoji="1" lang="ja-JP" altLang="en-US"/>
              <a:t>北出経営労務事務所</a:t>
            </a:r>
            <a:r>
              <a:rPr kumimoji="1" lang="en-US" altLang="ja-JP"/>
              <a:t>All Rights Reserved.</a:t>
            </a:r>
            <a:endParaRPr kumimoji="1" lang="ja-JP" altLang="en-US"/>
          </a:p>
        </p:txBody>
      </p:sp>
      <p:sp>
        <p:nvSpPr>
          <p:cNvPr id="6" name="スライド番号プレースホルダ 5"/>
          <p:cNvSpPr>
            <a:spLocks noGrp="1"/>
          </p:cNvSpPr>
          <p:nvPr>
            <p:ph type="sldNum" sz="quarter" idx="4"/>
          </p:nvPr>
        </p:nvSpPr>
        <p:spPr>
          <a:xfrm>
            <a:off x="4914900" y="9181396"/>
            <a:ext cx="1600200" cy="527402"/>
          </a:xfrm>
          <a:prstGeom prst="rect">
            <a:avLst/>
          </a:prstGeom>
        </p:spPr>
        <p:txBody>
          <a:bodyPr vert="horz" lIns="91423" tIns="45712" rIns="91423" bIns="45712" rtlCol="0" anchor="ctr"/>
          <a:lstStyle>
            <a:lvl1pPr algn="r">
              <a:defRPr sz="1200">
                <a:solidFill>
                  <a:schemeClr val="tx1">
                    <a:tint val="75000"/>
                  </a:schemeClr>
                </a:solidFill>
              </a:defRPr>
            </a:lvl1pPr>
          </a:lstStyle>
          <a:p>
            <a:fld id="{7AB8F365-BA17-48BC-B9FB-4E53532F3D04}" type="slidenum">
              <a:rPr kumimoji="1" lang="ja-JP" altLang="en-US" smtClean="0"/>
              <a:pPr/>
              <a:t>‹#›</a:t>
            </a:fld>
            <a:endParaRPr kumimoji="1" lang="ja-JP" altLang="en-US"/>
          </a:p>
        </p:txBody>
      </p:sp>
      <p:sp>
        <p:nvSpPr>
          <p:cNvPr id="10" name="テキスト ボックス 9">
            <a:extLst>
              <a:ext uri="{FF2B5EF4-FFF2-40B4-BE49-F238E27FC236}">
                <a16:creationId xmlns="" xmlns:a16="http://schemas.microsoft.com/office/drawing/2014/main" id="{8CA99DB4-DE07-45A6-B512-757C94A18C47}"/>
              </a:ext>
            </a:extLst>
          </p:cNvPr>
          <p:cNvSpPr txBox="1"/>
          <p:nvPr userDrawn="1"/>
        </p:nvSpPr>
        <p:spPr>
          <a:xfrm>
            <a:off x="121547" y="74352"/>
            <a:ext cx="3166251" cy="507831"/>
          </a:xfrm>
          <a:prstGeom prst="rect">
            <a:avLst/>
          </a:prstGeom>
          <a:noFill/>
        </p:spPr>
        <p:txBody>
          <a:bodyPr wrap="square" rtlCol="0">
            <a:spAutoFit/>
          </a:bodyPr>
          <a:lstStyle/>
          <a:p>
            <a:r>
              <a:rPr kumimoji="1" lang="ja-JP" altLang="en-US" sz="1350" b="1" spc="190" baseline="0" dirty="0">
                <a:effectLst/>
                <a:latin typeface="游明朝 Demibold" panose="02020600000000000000" pitchFamily="18" charset="-128"/>
                <a:ea typeface="游明朝 Demibold" panose="02020600000000000000" pitchFamily="18" charset="-128"/>
              </a:rPr>
              <a:t>福井県の中小、ベンチャー企業を</a:t>
            </a:r>
            <a:endParaRPr kumimoji="1" lang="en-US" altLang="ja-JP" sz="1350" b="1" spc="190" baseline="0" dirty="0">
              <a:effectLst/>
              <a:latin typeface="游明朝 Demibold" panose="02020600000000000000" pitchFamily="18" charset="-128"/>
              <a:ea typeface="游明朝 Demibold" panose="02020600000000000000" pitchFamily="18" charset="-128"/>
            </a:endParaRPr>
          </a:p>
          <a:p>
            <a:r>
              <a:rPr kumimoji="1" lang="ja-JP" altLang="en-US" sz="1350" b="1" spc="0" dirty="0">
                <a:effectLst/>
                <a:latin typeface="游明朝 Demibold" panose="02020600000000000000" pitchFamily="18" charset="-128"/>
                <a:ea typeface="游明朝 Demibold" panose="02020600000000000000" pitchFamily="18" charset="-128"/>
              </a:rPr>
              <a:t>経営・人事・労務の視点で元気にする</a:t>
            </a:r>
            <a:endParaRPr kumimoji="1" lang="ja-JP" altLang="en-US" sz="1350" b="0" spc="0" dirty="0">
              <a:effectLst/>
              <a:latin typeface="Cambria" panose="02040503050406030204" pitchFamily="18" charset="0"/>
            </a:endParaRPr>
          </a:p>
        </p:txBody>
      </p:sp>
      <p:sp>
        <p:nvSpPr>
          <p:cNvPr id="11" name="テキスト ボックス 10">
            <a:extLst>
              <a:ext uri="{FF2B5EF4-FFF2-40B4-BE49-F238E27FC236}">
                <a16:creationId xmlns="" xmlns:a16="http://schemas.microsoft.com/office/drawing/2014/main" id="{53468605-BE4F-4F65-8FC6-AC325DA55B3E}"/>
              </a:ext>
            </a:extLst>
          </p:cNvPr>
          <p:cNvSpPr txBox="1"/>
          <p:nvPr userDrawn="1"/>
        </p:nvSpPr>
        <p:spPr>
          <a:xfrm>
            <a:off x="3070058" y="232410"/>
            <a:ext cx="500458" cy="400110"/>
          </a:xfrm>
          <a:prstGeom prst="rect">
            <a:avLst/>
          </a:prstGeom>
          <a:noFill/>
        </p:spPr>
        <p:txBody>
          <a:bodyPr wrap="none" rtlCol="0">
            <a:spAutoFit/>
          </a:bodyPr>
          <a:lstStyle/>
          <a:p>
            <a:r>
              <a:rPr kumimoji="1" lang="en-US" altLang="ja-JP" sz="1600" b="0" spc="0" dirty="0">
                <a:effectLst/>
                <a:latin typeface="Cambria" panose="02040503050406030204" pitchFamily="18" charset="0"/>
              </a:rPr>
              <a:t>W</a:t>
            </a:r>
            <a:r>
              <a:rPr kumimoji="1" lang="en-US" altLang="ja-JP" sz="2000" b="0" spc="0" dirty="0">
                <a:effectLst/>
                <a:latin typeface="Cambria" panose="02040503050406030204" pitchFamily="18" charset="0"/>
              </a:rPr>
              <a:t>S</a:t>
            </a:r>
            <a:endParaRPr kumimoji="1" lang="ja-JP" altLang="en-US" sz="2000" b="0" spc="0" dirty="0">
              <a:effectLst/>
              <a:latin typeface="Cambria" panose="02040503050406030204" pitchFamily="18" charset="0"/>
            </a:endParaRPr>
          </a:p>
        </p:txBody>
      </p:sp>
      <p:sp>
        <p:nvSpPr>
          <p:cNvPr id="12" name="テキスト ボックス 11">
            <a:extLst>
              <a:ext uri="{FF2B5EF4-FFF2-40B4-BE49-F238E27FC236}">
                <a16:creationId xmlns="" xmlns:a16="http://schemas.microsoft.com/office/drawing/2014/main" id="{2C49C9F9-502E-49DE-8328-F37A05401E82}"/>
              </a:ext>
            </a:extLst>
          </p:cNvPr>
          <p:cNvSpPr txBox="1"/>
          <p:nvPr userDrawn="1"/>
        </p:nvSpPr>
        <p:spPr>
          <a:xfrm>
            <a:off x="3063646" y="32032"/>
            <a:ext cx="506870" cy="400110"/>
          </a:xfrm>
          <a:prstGeom prst="rect">
            <a:avLst/>
          </a:prstGeom>
          <a:noFill/>
        </p:spPr>
        <p:txBody>
          <a:bodyPr wrap="none" rtlCol="0">
            <a:spAutoFit/>
          </a:bodyPr>
          <a:lstStyle/>
          <a:p>
            <a:r>
              <a:rPr kumimoji="1" lang="en-US" altLang="ja-JP" sz="2000" b="0" spc="0" dirty="0">
                <a:effectLst/>
                <a:latin typeface="Cambria" panose="02040503050406030204" pitchFamily="18" charset="0"/>
              </a:rPr>
              <a:t>NE</a:t>
            </a:r>
            <a:endParaRPr kumimoji="1" lang="ja-JP" altLang="en-US" sz="2000" b="0" spc="0" dirty="0">
              <a:effectLst/>
              <a:latin typeface="Cambria" panose="020405030504060302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Lst>
  <p:hf sldNum="0" hdr="0" dt="0"/>
  <p:txStyles>
    <p:titleStyle>
      <a:lvl1pPr algn="ctr" defTabSz="914235" rtl="0" eaLnBrk="1" latinLnBrk="0" hangingPunct="1">
        <a:spcBef>
          <a:spcPct val="0"/>
        </a:spcBef>
        <a:buNone/>
        <a:defRPr kumimoji="1" sz="4400" kern="1200">
          <a:solidFill>
            <a:schemeClr val="tx1"/>
          </a:solidFill>
          <a:latin typeface="+mj-lt"/>
          <a:ea typeface="+mj-ea"/>
          <a:cs typeface="+mj-cs"/>
        </a:defRPr>
      </a:lvl1pPr>
    </p:titleStyle>
    <p:bodyStyle>
      <a:lvl1pPr marL="342838" indent="-342838" algn="l" defTabSz="91423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16" indent="-285699" algn="l" defTabSz="91423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794" indent="-228559" algn="l" defTabSz="91423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911"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029"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147"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264"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382"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499"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5474" y="-54424"/>
            <a:ext cx="1987300" cy="1466091"/>
          </a:xfrm>
          <a:prstGeom prst="rect">
            <a:avLst/>
          </a:prstGeom>
        </p:spPr>
      </p:pic>
      <p:sp>
        <p:nvSpPr>
          <p:cNvPr id="2" name="タイトル プレースホルダ 1"/>
          <p:cNvSpPr>
            <a:spLocks noGrp="1"/>
          </p:cNvSpPr>
          <p:nvPr>
            <p:ph type="title"/>
          </p:nvPr>
        </p:nvSpPr>
        <p:spPr>
          <a:xfrm>
            <a:off x="342900" y="396875"/>
            <a:ext cx="6172200" cy="1651000"/>
          </a:xfrm>
          <a:prstGeom prst="rect">
            <a:avLst/>
          </a:prstGeom>
        </p:spPr>
        <p:txBody>
          <a:bodyPr vert="horz" lIns="91440" tIns="45720" rIns="91440" bIns="45720" rtlCol="0" anchor="ctr">
            <a:normAutofit/>
          </a:bodyPr>
          <a:lstStyle/>
          <a:p>
            <a:r>
              <a:rPr kumimoji="1" lang="ja-JP" altLang="en-US" dirty="0"/>
              <a:t>マスタ タイトルの書式設定</a:t>
            </a:r>
          </a:p>
        </p:txBody>
      </p:sp>
      <p:sp>
        <p:nvSpPr>
          <p:cNvPr id="3" name="テキスト プレースホルダ 2"/>
          <p:cNvSpPr>
            <a:spLocks noGrp="1"/>
          </p:cNvSpPr>
          <p:nvPr>
            <p:ph type="body" idx="1"/>
          </p:nvPr>
        </p:nvSpPr>
        <p:spPr>
          <a:xfrm>
            <a:off x="342900" y="2311400"/>
            <a:ext cx="6172200" cy="6537325"/>
          </a:xfrm>
          <a:prstGeom prst="rect">
            <a:avLst/>
          </a:prstGeom>
        </p:spPr>
        <p:txBody>
          <a:bodyPr vert="horz" lIns="91440" tIns="45720" rIns="91440" bIns="4572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 3"/>
          <p:cNvSpPr>
            <a:spLocks noGrp="1"/>
          </p:cNvSpPr>
          <p:nvPr>
            <p:ph type="dt" sz="half" idx="2"/>
          </p:nvPr>
        </p:nvSpPr>
        <p:spPr>
          <a:xfrm>
            <a:off x="342900" y="9182100"/>
            <a:ext cx="160020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9589E8CA-728B-4085-A0F3-E7987AEA1290}" type="datetimeFigureOut">
              <a:rPr kumimoji="1" lang="ja-JP" altLang="en-US" smtClean="0"/>
              <a:pPr/>
              <a:t>2018/9/27</a:t>
            </a:fld>
            <a:endParaRPr kumimoji="1" lang="ja-JP" altLang="en-US"/>
          </a:p>
        </p:txBody>
      </p:sp>
      <p:sp>
        <p:nvSpPr>
          <p:cNvPr id="5" name="フッター プレースホルダ 4"/>
          <p:cNvSpPr>
            <a:spLocks noGrp="1"/>
          </p:cNvSpPr>
          <p:nvPr>
            <p:ph type="ftr" sz="quarter" idx="3"/>
          </p:nvPr>
        </p:nvSpPr>
        <p:spPr>
          <a:xfrm>
            <a:off x="2343150" y="9182100"/>
            <a:ext cx="2171700"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4914900" y="9182100"/>
            <a:ext cx="160020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68F6F4CF-BB88-466D-B05E-B44F9455F2ED}" type="slidenum">
              <a:rPr kumimoji="1" lang="ja-JP" altLang="en-US" smtClean="0"/>
              <a:pPr/>
              <a:t>‹#›</a:t>
            </a:fld>
            <a:endParaRPr kumimoji="1" lang="ja-JP" altLang="en-US"/>
          </a:p>
        </p:txBody>
      </p:sp>
      <p:pic>
        <p:nvPicPr>
          <p:cNvPr id="2050" name="Picture 2" descr="C:\Users\kkr-1\Desktop\事務所ニュース\P2-01.png"/>
          <p:cNvPicPr>
            <a:picLocks noChangeAspect="1" noChangeArrowheads="1"/>
          </p:cNvPicPr>
          <p:nvPr userDrawn="1"/>
        </p:nvPicPr>
        <p:blipFill>
          <a:blip r:embed="rId4" cstate="print"/>
          <a:srcRect/>
          <a:stretch>
            <a:fillRect/>
          </a:stretch>
        </p:blipFill>
        <p:spPr bwMode="auto">
          <a:xfrm>
            <a:off x="116632" y="128464"/>
            <a:ext cx="2588419" cy="1944216"/>
          </a:xfrm>
          <a:prstGeom prst="rect">
            <a:avLst/>
          </a:prstGeom>
          <a:noFill/>
        </p:spPr>
      </p:pic>
      <p:pic>
        <p:nvPicPr>
          <p:cNvPr id="2052" name="Picture 4" descr="C:\Users\kkr-1\Desktop\事務所ニュース\P2-04.png"/>
          <p:cNvPicPr>
            <a:picLocks noChangeAspect="1" noChangeArrowheads="1"/>
          </p:cNvPicPr>
          <p:nvPr userDrawn="1"/>
        </p:nvPicPr>
        <p:blipFill>
          <a:blip r:embed="rId5" cstate="print"/>
          <a:srcRect/>
          <a:stretch>
            <a:fillRect/>
          </a:stretch>
        </p:blipFill>
        <p:spPr bwMode="auto">
          <a:xfrm>
            <a:off x="5589240" y="84634"/>
            <a:ext cx="1195388" cy="1123950"/>
          </a:xfrm>
          <a:prstGeom prst="rect">
            <a:avLst/>
          </a:prstGeom>
          <a:noFill/>
        </p:spPr>
      </p:pic>
      <p:sp>
        <p:nvSpPr>
          <p:cNvPr id="10" name="テキスト ボックス 9"/>
          <p:cNvSpPr txBox="1"/>
          <p:nvPr userDrawn="1"/>
        </p:nvSpPr>
        <p:spPr>
          <a:xfrm>
            <a:off x="2564904" y="200472"/>
            <a:ext cx="3384376" cy="276999"/>
          </a:xfrm>
          <a:prstGeom prst="rect">
            <a:avLst/>
          </a:prstGeom>
          <a:noFill/>
        </p:spPr>
        <p:txBody>
          <a:bodyPr wrap="square" rtlCol="0">
            <a:spAutoFit/>
          </a:bodyPr>
          <a:lstStyle/>
          <a:p>
            <a:r>
              <a:rPr kumimoji="1" lang="ja-JP" altLang="en-US" sz="1200" dirty="0">
                <a:effectLst>
                  <a:outerShdw blurRad="38100" dist="38100" dir="2700000" algn="tl">
                    <a:srgbClr val="000000">
                      <a:alpha val="43137"/>
                    </a:srgbClr>
                  </a:outerShdw>
                </a:effectLst>
                <a:latin typeface="Meiryo UI" pitchFamily="50" charset="-128"/>
                <a:ea typeface="Meiryo UI" pitchFamily="50" charset="-128"/>
              </a:rPr>
              <a:t>北出が“今！ココ！知ってほしい！をお伝えします。</a:t>
            </a:r>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42900" y="396875"/>
            <a:ext cx="6172200" cy="1651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342900" y="2311400"/>
            <a:ext cx="6172200" cy="6537325"/>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342900" y="9182100"/>
            <a:ext cx="160020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79D73542-9642-446F-A71D-1F7FAF66ED3F}" type="datetimeFigureOut">
              <a:rPr kumimoji="1" lang="ja-JP" altLang="en-US" smtClean="0"/>
              <a:pPr/>
              <a:t>2018/9/27</a:t>
            </a:fld>
            <a:endParaRPr kumimoji="1" lang="ja-JP" altLang="en-US"/>
          </a:p>
        </p:txBody>
      </p:sp>
      <p:sp>
        <p:nvSpPr>
          <p:cNvPr id="5" name="フッター プレースホルダ 4"/>
          <p:cNvSpPr>
            <a:spLocks noGrp="1"/>
          </p:cNvSpPr>
          <p:nvPr>
            <p:ph type="ftr" sz="quarter" idx="3"/>
          </p:nvPr>
        </p:nvSpPr>
        <p:spPr>
          <a:xfrm>
            <a:off x="2343150" y="9182100"/>
            <a:ext cx="2171700"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4914900" y="9182100"/>
            <a:ext cx="160020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C69834A3-40E6-48D3-B862-468A2027882A}" type="slidenum">
              <a:rPr kumimoji="1" lang="ja-JP" altLang="en-US" smtClean="0"/>
              <a:pPr/>
              <a:t>‹#›</a:t>
            </a:fld>
            <a:endParaRPr kumimoji="1" lang="ja-JP" altLang="en-US"/>
          </a:p>
        </p:txBody>
      </p:sp>
      <p:pic>
        <p:nvPicPr>
          <p:cNvPr id="11" name="図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6881797" cy="9906000"/>
          </a:xfrm>
          <a:prstGeom prst="rect">
            <a:avLst/>
          </a:prstGeom>
        </p:spPr>
      </p:pic>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42900" y="396875"/>
            <a:ext cx="6172200" cy="1651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4" name="日付プレースホルダ 3"/>
          <p:cNvSpPr>
            <a:spLocks noGrp="1"/>
          </p:cNvSpPr>
          <p:nvPr>
            <p:ph type="dt" sz="half" idx="2"/>
          </p:nvPr>
        </p:nvSpPr>
        <p:spPr>
          <a:xfrm>
            <a:off x="342900" y="9182100"/>
            <a:ext cx="160020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A2DE0258-E721-4590-8B97-D3159A16279C}" type="datetimeFigureOut">
              <a:rPr kumimoji="1" lang="ja-JP" altLang="en-US" smtClean="0"/>
              <a:pPr/>
              <a:t>2018/9/27</a:t>
            </a:fld>
            <a:endParaRPr kumimoji="1" lang="ja-JP" altLang="en-US"/>
          </a:p>
        </p:txBody>
      </p:sp>
      <p:sp>
        <p:nvSpPr>
          <p:cNvPr id="5" name="フッター プレースホルダ 4"/>
          <p:cNvSpPr>
            <a:spLocks noGrp="1"/>
          </p:cNvSpPr>
          <p:nvPr>
            <p:ph type="ftr" sz="quarter" idx="3"/>
          </p:nvPr>
        </p:nvSpPr>
        <p:spPr>
          <a:xfrm>
            <a:off x="2343150" y="9182100"/>
            <a:ext cx="2171700"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4914900" y="9182100"/>
            <a:ext cx="160020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4DD12E05-0180-4947-ABED-F403259B2A09}"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56" r:id="rId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3" Type="http://schemas.openxmlformats.org/officeDocument/2006/relationships/image" Target="../media/image6.png"/><Relationship Id="rId7" Type="http://schemas.microsoft.com/office/2007/relationships/hdphoto" Target="../media/hdphoto1.wdp"/><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1.jpeg"/><Relationship Id="rId5" Type="http://schemas.openxmlformats.org/officeDocument/2006/relationships/image" Target="../media/image7.jpeg"/><Relationship Id="rId10" Type="http://schemas.openxmlformats.org/officeDocument/2006/relationships/image" Target="../media/image10.jpeg"/><Relationship Id="rId4" Type="http://schemas.openxmlformats.org/officeDocument/2006/relationships/hyperlink" Target="https://www.kitajima-co.com/" TargetMode="External"/><Relationship Id="rId9" Type="http://schemas.microsoft.com/office/2007/relationships/hdphoto" Target="../media/hdphoto2.wdp"/><Relationship Id="rId14" Type="http://schemas.microsoft.com/office/2007/relationships/hdphoto" Target="../media/hdphoto3.wdp"/></Relationships>
</file>

<file path=ppt/slides/_rels/slide2.xml.rels><?xml version="1.0" encoding="UTF-8" standalone="yes"?>
<Relationships xmlns="http://schemas.openxmlformats.org/package/2006/relationships"><Relationship Id="rId8" Type="http://schemas.openxmlformats.org/officeDocument/2006/relationships/hyperlink" Target="https://www.mhlw.go.jp/stf/seisakunitsuite/bunya/koyou_roudou/roudoukijun/minimumichiran/" TargetMode="External"/><Relationship Id="rId13" Type="http://schemas.openxmlformats.org/officeDocument/2006/relationships/image" Target="../media/image23.jpe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1.jpeg"/><Relationship Id="rId5" Type="http://schemas.openxmlformats.org/officeDocument/2006/relationships/image" Target="../media/image16.png"/><Relationship Id="rId10" Type="http://schemas.openxmlformats.org/officeDocument/2006/relationships/image" Target="../media/image20.jpeg"/><Relationship Id="rId4" Type="http://schemas.openxmlformats.org/officeDocument/2006/relationships/image" Target="../media/image15.jpeg"/><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4.xml.rels><?xml version="1.0" encoding="UTF-8" standalone="yes"?>
<Relationships xmlns="http://schemas.openxmlformats.org/package/2006/relationships"><Relationship Id="rId8" Type="http://schemas.openxmlformats.org/officeDocument/2006/relationships/image" Target="../media/image39.png"/><Relationship Id="rId13" Type="http://schemas.microsoft.com/office/2007/relationships/hdphoto" Target="../media/hdphoto5.wdp"/><Relationship Id="rId18" Type="http://schemas.microsoft.com/office/2007/relationships/hdphoto" Target="../media/hdphoto7.wdp"/><Relationship Id="rId3" Type="http://schemas.openxmlformats.org/officeDocument/2006/relationships/image" Target="../media/image34.png"/><Relationship Id="rId21" Type="http://schemas.openxmlformats.org/officeDocument/2006/relationships/image" Target="../media/image48.png"/><Relationship Id="rId7" Type="http://schemas.openxmlformats.org/officeDocument/2006/relationships/image" Target="../media/image38.png"/><Relationship Id="rId12" Type="http://schemas.openxmlformats.org/officeDocument/2006/relationships/image" Target="../media/image42.png"/><Relationship Id="rId17" Type="http://schemas.openxmlformats.org/officeDocument/2006/relationships/image" Target="../media/image45.png"/><Relationship Id="rId2" Type="http://schemas.openxmlformats.org/officeDocument/2006/relationships/notesSlide" Target="../notesSlides/notesSlide4.xml"/><Relationship Id="rId16" Type="http://schemas.microsoft.com/office/2007/relationships/hdphoto" Target="../media/hdphoto6.wdp"/><Relationship Id="rId20" Type="http://schemas.openxmlformats.org/officeDocument/2006/relationships/image" Target="../media/image47.png"/><Relationship Id="rId1" Type="http://schemas.openxmlformats.org/officeDocument/2006/relationships/slideLayout" Target="../slideLayouts/slideLayout4.xml"/><Relationship Id="rId6" Type="http://schemas.openxmlformats.org/officeDocument/2006/relationships/image" Target="../media/image37.png"/><Relationship Id="rId11" Type="http://schemas.microsoft.com/office/2007/relationships/hdphoto" Target="../media/hdphoto4.wdp"/><Relationship Id="rId5" Type="http://schemas.openxmlformats.org/officeDocument/2006/relationships/image" Target="../media/image36.png"/><Relationship Id="rId15" Type="http://schemas.openxmlformats.org/officeDocument/2006/relationships/image" Target="../media/image44.png"/><Relationship Id="rId10" Type="http://schemas.openxmlformats.org/officeDocument/2006/relationships/image" Target="../media/image41.png"/><Relationship Id="rId19" Type="http://schemas.openxmlformats.org/officeDocument/2006/relationships/image" Target="../media/image46.png"/><Relationship Id="rId4" Type="http://schemas.openxmlformats.org/officeDocument/2006/relationships/image" Target="../media/image35.png"/><Relationship Id="rId9" Type="http://schemas.openxmlformats.org/officeDocument/2006/relationships/image" Target="../media/image40.jpeg"/><Relationship Id="rId14" Type="http://schemas.openxmlformats.org/officeDocument/2006/relationships/image" Target="../media/image43.png"/><Relationship Id="rId22"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フッター プレースホルダー 4">
            <a:extLst>
              <a:ext uri="{FF2B5EF4-FFF2-40B4-BE49-F238E27FC236}">
                <a16:creationId xmlns="" xmlns:a16="http://schemas.microsoft.com/office/drawing/2014/main" id="{8A389832-79F6-452F-8D40-BEC72D3742EE}"/>
              </a:ext>
            </a:extLst>
          </p:cNvPr>
          <p:cNvSpPr>
            <a:spLocks noGrp="1"/>
          </p:cNvSpPr>
          <p:nvPr>
            <p:ph type="ftr" sz="quarter" idx="11"/>
          </p:nvPr>
        </p:nvSpPr>
        <p:spPr>
          <a:xfrm>
            <a:off x="3401616" y="9588552"/>
            <a:ext cx="3352946" cy="317448"/>
          </a:xfrm>
        </p:spPr>
        <p:txBody>
          <a:bodyPr/>
          <a:lstStyle/>
          <a:p>
            <a:r>
              <a:rPr kumimoji="1" lang="en-US" altLang="ja-JP" sz="1050" dirty="0">
                <a:latin typeface="HG丸ｺﾞｼｯｸM-PRO" pitchFamily="50" charset="-128"/>
                <a:ea typeface="HG丸ｺﾞｼｯｸM-PRO" pitchFamily="50" charset="-128"/>
              </a:rPr>
              <a:t>Copyright</a:t>
            </a:r>
            <a:r>
              <a:rPr kumimoji="1" lang="ja-JP" altLang="en-US" sz="1050" dirty="0">
                <a:latin typeface="HG丸ｺﾞｼｯｸM-PRO" pitchFamily="50" charset="-128"/>
                <a:ea typeface="HG丸ｺﾞｼｯｸM-PRO" pitchFamily="50" charset="-128"/>
              </a:rPr>
              <a:t>北出経営労務事務所</a:t>
            </a:r>
            <a:r>
              <a:rPr kumimoji="1" lang="en-US" altLang="ja-JP" sz="1050" dirty="0">
                <a:latin typeface="HG丸ｺﾞｼｯｸM-PRO" pitchFamily="50" charset="-128"/>
                <a:ea typeface="HG丸ｺﾞｼｯｸM-PRO" pitchFamily="50" charset="-128"/>
              </a:rPr>
              <a:t>All Rights Reserved.</a:t>
            </a:r>
            <a:endParaRPr kumimoji="1" lang="ja-JP" altLang="en-US" sz="1050" dirty="0">
              <a:latin typeface="HG丸ｺﾞｼｯｸM-PRO" pitchFamily="50" charset="-128"/>
              <a:ea typeface="HG丸ｺﾞｼｯｸM-PRO" pitchFamily="50" charset="-128"/>
            </a:endParaRPr>
          </a:p>
        </p:txBody>
      </p:sp>
      <p:pic>
        <p:nvPicPr>
          <p:cNvPr id="28" name="図 27">
            <a:extLst>
              <a:ext uri="{FF2B5EF4-FFF2-40B4-BE49-F238E27FC236}">
                <a16:creationId xmlns="" xmlns:a16="http://schemas.microsoft.com/office/drawing/2014/main" id="{4EED2B4B-4BDF-48A0-895E-EF651B2429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3362" y="-21058"/>
            <a:ext cx="2882758" cy="2832183"/>
          </a:xfrm>
          <a:prstGeom prst="rect">
            <a:avLst/>
          </a:prstGeom>
        </p:spPr>
      </p:pic>
      <p:sp>
        <p:nvSpPr>
          <p:cNvPr id="29" name="テキスト ボックス 28">
            <a:extLst>
              <a:ext uri="{FF2B5EF4-FFF2-40B4-BE49-F238E27FC236}">
                <a16:creationId xmlns="" xmlns:a16="http://schemas.microsoft.com/office/drawing/2014/main" id="{4F3EA401-994E-4DFC-B1F4-102B7703C29F}"/>
              </a:ext>
            </a:extLst>
          </p:cNvPr>
          <p:cNvSpPr txBox="1"/>
          <p:nvPr/>
        </p:nvSpPr>
        <p:spPr>
          <a:xfrm>
            <a:off x="2352435" y="3108252"/>
            <a:ext cx="5040560" cy="1308050"/>
          </a:xfrm>
          <a:prstGeom prst="rect">
            <a:avLst/>
          </a:prstGeom>
          <a:noFill/>
        </p:spPr>
        <p:txBody>
          <a:bodyPr wrap="square" rtlCol="0">
            <a:spAutoFit/>
          </a:bodyPr>
          <a:lstStyle/>
          <a:p>
            <a:r>
              <a:rPr lang="ja-JP" altLang="en-US" sz="1400" dirty="0">
                <a:latin typeface="HG丸ｺﾞｼｯｸM-PRO" pitchFamily="50" charset="-128"/>
                <a:ea typeface="HG丸ｺﾞｼｯｸM-PRO" pitchFamily="50" charset="-128"/>
              </a:rPr>
              <a:t>〇エンパワーメントを実現する○</a:t>
            </a:r>
            <a:endParaRPr lang="en-US" altLang="ja-JP" sz="1400" dirty="0">
              <a:latin typeface="HG丸ｺﾞｼｯｸM-PRO" pitchFamily="50" charset="-128"/>
              <a:ea typeface="HG丸ｺﾞｼｯｸM-PRO" pitchFamily="50" charset="-128"/>
            </a:endParaRPr>
          </a:p>
          <a:p>
            <a:pPr fontAlgn="base"/>
            <a:r>
              <a:rPr lang="ja-JP" altLang="en-US" sz="1250" dirty="0">
                <a:latin typeface="HG丸ｺﾞｼｯｸM-PRO" panose="020F0600000000000000" pitchFamily="50" charset="-128"/>
                <a:ea typeface="HG丸ｺﾞｼｯｸM-PRO" panose="020F0600000000000000" pitchFamily="50" charset="-128"/>
              </a:rPr>
              <a:t>エンパワーメントとは、自律した社員が自らの力で仕事を</a:t>
            </a:r>
            <a:endParaRPr lang="en-US" altLang="ja-JP" sz="1250" dirty="0">
              <a:latin typeface="HG丸ｺﾞｼｯｸM-PRO" panose="020F0600000000000000" pitchFamily="50" charset="-128"/>
              <a:ea typeface="HG丸ｺﾞｼｯｸM-PRO" panose="020F0600000000000000" pitchFamily="50" charset="-128"/>
            </a:endParaRPr>
          </a:p>
          <a:p>
            <a:pPr fontAlgn="base"/>
            <a:r>
              <a:rPr lang="ja-JP" altLang="en-US" sz="1250" dirty="0">
                <a:latin typeface="HG丸ｺﾞｼｯｸM-PRO" panose="020F0600000000000000" pitchFamily="50" charset="-128"/>
                <a:ea typeface="HG丸ｺﾞｼｯｸM-PRO" panose="020F0600000000000000" pitchFamily="50" charset="-128"/>
              </a:rPr>
              <a:t>進めていき、最大限のパフォーマンスを発揮すること</a:t>
            </a:r>
            <a:endParaRPr lang="en-US" altLang="ja-JP" sz="1250" dirty="0">
              <a:latin typeface="HG丸ｺﾞｼｯｸM-PRO" panose="020F0600000000000000" pitchFamily="50" charset="-128"/>
              <a:ea typeface="HG丸ｺﾞｼｯｸM-PRO" panose="020F0600000000000000" pitchFamily="50" charset="-128"/>
            </a:endParaRPr>
          </a:p>
          <a:p>
            <a:pPr fontAlgn="base"/>
            <a:r>
              <a:rPr lang="ja-JP" altLang="en-US" sz="1250" dirty="0">
                <a:latin typeface="HG丸ｺﾞｼｯｸM-PRO" panose="020F0600000000000000" pitchFamily="50" charset="-128"/>
                <a:ea typeface="HG丸ｺﾞｼｯｸM-PRO" panose="020F0600000000000000" pitchFamily="50" charset="-128"/>
              </a:rPr>
              <a:t>エンパワーメントの実現のためにまずすべきことは、</a:t>
            </a:r>
            <a:endParaRPr lang="en-US" altLang="ja-JP" sz="1250" dirty="0">
              <a:latin typeface="HG丸ｺﾞｼｯｸM-PRO" panose="020F0600000000000000" pitchFamily="50" charset="-128"/>
              <a:ea typeface="HG丸ｺﾞｼｯｸM-PRO" panose="020F0600000000000000" pitchFamily="50" charset="-128"/>
            </a:endParaRPr>
          </a:p>
          <a:p>
            <a:pPr fontAlgn="base"/>
            <a:r>
              <a:rPr lang="ja-JP" altLang="en-US" sz="1250" dirty="0">
                <a:latin typeface="HG丸ｺﾞｼｯｸM-PRO" panose="020F0600000000000000" pitchFamily="50" charset="-128"/>
                <a:ea typeface="HG丸ｺﾞｼｯｸM-PRO" panose="020F0600000000000000" pitchFamily="50" charset="-128"/>
              </a:rPr>
              <a:t>全社員に正確な情報を公開し、信頼関係を築くこと。</a:t>
            </a:r>
            <a:endParaRPr lang="en-US" altLang="ja-JP" sz="1250" dirty="0">
              <a:latin typeface="HG丸ｺﾞｼｯｸM-PRO" panose="020F0600000000000000" pitchFamily="50" charset="-128"/>
              <a:ea typeface="HG丸ｺﾞｼｯｸM-PRO" panose="020F0600000000000000" pitchFamily="50" charset="-128"/>
            </a:endParaRPr>
          </a:p>
          <a:p>
            <a:pPr fontAlgn="base"/>
            <a:r>
              <a:rPr lang="ja-JP" altLang="en-US" sz="1250" dirty="0">
                <a:latin typeface="HG丸ｺﾞｼｯｸM-PRO" panose="020F0600000000000000" pitchFamily="50" charset="-128"/>
                <a:ea typeface="HG丸ｺﾞｼｯｸM-PRO" panose="020F0600000000000000" pitchFamily="50" charset="-128"/>
              </a:rPr>
              <a:t>正確な情報がないと何をすべきかが見えてこない。</a:t>
            </a:r>
            <a:endParaRPr lang="en-US" altLang="ja-JP" sz="1250" dirty="0">
              <a:latin typeface="HG丸ｺﾞｼｯｸM-PRO" panose="020F0600000000000000" pitchFamily="50" charset="-128"/>
              <a:ea typeface="HG丸ｺﾞｼｯｸM-PRO" panose="020F0600000000000000" pitchFamily="50" charset="-128"/>
            </a:endParaRPr>
          </a:p>
        </p:txBody>
      </p:sp>
      <p:sp>
        <p:nvSpPr>
          <p:cNvPr id="35" name="テキスト ボックス 34">
            <a:extLst>
              <a:ext uri="{FF2B5EF4-FFF2-40B4-BE49-F238E27FC236}">
                <a16:creationId xmlns="" xmlns:a16="http://schemas.microsoft.com/office/drawing/2014/main" id="{2491BC12-4C37-4097-A691-6E03A8847122}"/>
              </a:ext>
            </a:extLst>
          </p:cNvPr>
          <p:cNvSpPr txBox="1"/>
          <p:nvPr/>
        </p:nvSpPr>
        <p:spPr>
          <a:xfrm>
            <a:off x="2280427" y="2820220"/>
            <a:ext cx="3265870" cy="369332"/>
          </a:xfrm>
          <a:prstGeom prst="rect">
            <a:avLst/>
          </a:prstGeom>
          <a:noFill/>
        </p:spPr>
        <p:txBody>
          <a:bodyPr wrap="square" rtlCol="0">
            <a:spAutoFit/>
          </a:bodyPr>
          <a:lst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a:lstStyle>
          <a:p>
            <a:r>
              <a:rPr lang="ja-JP" altLang="en-US" dirty="0">
                <a:effectLst>
                  <a:outerShdw blurRad="38100" dist="38100" dir="2700000" algn="tl">
                    <a:srgbClr val="000000">
                      <a:alpha val="43137"/>
                    </a:srgbClr>
                  </a:outerShdw>
                </a:effectLst>
                <a:latin typeface="Meiryo UI" pitchFamily="50" charset="-128"/>
                <a:ea typeface="Meiryo UI" pitchFamily="50" charset="-128"/>
              </a:rPr>
              <a:t>＊</a:t>
            </a:r>
            <a:r>
              <a:rPr kumimoji="1" lang="ja-JP" altLang="en-US" dirty="0">
                <a:effectLst>
                  <a:outerShdw blurRad="38100" dist="38100" dir="2700000" algn="tl">
                    <a:srgbClr val="000000">
                      <a:alpha val="43137"/>
                    </a:srgbClr>
                  </a:outerShdw>
                </a:effectLst>
                <a:latin typeface="Meiryo UI" pitchFamily="50" charset="-128"/>
                <a:ea typeface="Meiryo UI" pitchFamily="50" charset="-128"/>
              </a:rPr>
              <a:t>今月のことば＊</a:t>
            </a:r>
          </a:p>
        </p:txBody>
      </p:sp>
      <p:sp>
        <p:nvSpPr>
          <p:cNvPr id="50" name="正方形/長方形 49">
            <a:extLst>
              <a:ext uri="{FF2B5EF4-FFF2-40B4-BE49-F238E27FC236}">
                <a16:creationId xmlns="" xmlns:a16="http://schemas.microsoft.com/office/drawing/2014/main" id="{BE94B0AC-511F-4F70-A040-FC8691C18834}"/>
              </a:ext>
            </a:extLst>
          </p:cNvPr>
          <p:cNvSpPr/>
          <p:nvPr/>
        </p:nvSpPr>
        <p:spPr bwMode="auto">
          <a:xfrm>
            <a:off x="2270689" y="5303529"/>
            <a:ext cx="4617188" cy="4618023"/>
          </a:xfrm>
          <a:prstGeom prst="rect">
            <a:avLst/>
          </a:prstGeom>
          <a:gradFill flip="none" rotWithShape="1">
            <a:gsLst>
              <a:gs pos="54000">
                <a:srgbClr val="E4F2FD"/>
              </a:gs>
              <a:gs pos="33000">
                <a:schemeClr val="accent1">
                  <a:lumMod val="5000"/>
                  <a:lumOff val="95000"/>
                </a:schemeClr>
              </a:gs>
              <a:gs pos="100000">
                <a:srgbClr val="0077D0"/>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sp>
        <p:nvSpPr>
          <p:cNvPr id="51" name="テキスト ボックス 48">
            <a:extLst>
              <a:ext uri="{FF2B5EF4-FFF2-40B4-BE49-F238E27FC236}">
                <a16:creationId xmlns="" xmlns:a16="http://schemas.microsoft.com/office/drawing/2014/main" id="{391343A4-EEB3-4FFD-AC33-A0AB885A41BD}"/>
              </a:ext>
            </a:extLst>
          </p:cNvPr>
          <p:cNvSpPr>
            <a:spLocks noChangeArrowheads="1"/>
          </p:cNvSpPr>
          <p:nvPr/>
        </p:nvSpPr>
        <p:spPr bwMode="auto">
          <a:xfrm>
            <a:off x="3108343" y="1499582"/>
            <a:ext cx="936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3600" b="1" dirty="0">
                <a:solidFill>
                  <a:srgbClr val="FF6569"/>
                </a:solidFill>
                <a:latin typeface="Corbel" panose="020B0503020204020204" pitchFamily="34" charset="0"/>
                <a:sym typeface="Corbel" panose="020B0503020204020204" pitchFamily="34" charset="0"/>
              </a:rPr>
              <a:t>129</a:t>
            </a:r>
          </a:p>
        </p:txBody>
      </p:sp>
      <p:sp>
        <p:nvSpPr>
          <p:cNvPr id="52" name="Text Box 15">
            <a:extLst>
              <a:ext uri="{FF2B5EF4-FFF2-40B4-BE49-F238E27FC236}">
                <a16:creationId xmlns="" xmlns:a16="http://schemas.microsoft.com/office/drawing/2014/main" id="{D9F9F793-7274-4B7B-9F1A-12CDC6A77753}"/>
              </a:ext>
            </a:extLst>
          </p:cNvPr>
          <p:cNvSpPr txBox="1">
            <a:spLocks noChangeArrowheads="1"/>
          </p:cNvSpPr>
          <p:nvPr/>
        </p:nvSpPr>
        <p:spPr bwMode="auto">
          <a:xfrm>
            <a:off x="2259392" y="9362106"/>
            <a:ext cx="1697901"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ja-JP" altLang="zh-CN" sz="650" dirty="0">
                <a:latin typeface="メイリオ" panose="020B0604030504040204" pitchFamily="50" charset="-128"/>
                <a:ea typeface="メイリオ" panose="020B0604030504040204" pitchFamily="50" charset="-128"/>
              </a:rPr>
              <a:t>〒910-8517</a:t>
            </a:r>
          </a:p>
          <a:p>
            <a:r>
              <a:rPr lang="zh-CN" altLang="ja-JP" sz="650" dirty="0">
                <a:latin typeface="メイリオ" panose="020B0604030504040204" pitchFamily="50" charset="-128"/>
                <a:ea typeface="メイリオ" panose="020B0604030504040204" pitchFamily="50" charset="-128"/>
              </a:rPr>
              <a:t>福井県福井市高木中央</a:t>
            </a:r>
            <a:r>
              <a:rPr lang="ja-JP" altLang="zh-CN" sz="650" dirty="0">
                <a:latin typeface="メイリオ" panose="020B0604030504040204" pitchFamily="50" charset="-128"/>
                <a:ea typeface="メイリオ" panose="020B0604030504040204" pitchFamily="50" charset="-128"/>
              </a:rPr>
              <a:t>2</a:t>
            </a:r>
            <a:r>
              <a:rPr lang="zh-CN" altLang="ja-JP" sz="650" dirty="0">
                <a:latin typeface="メイリオ" panose="020B0604030504040204" pitchFamily="50" charset="-128"/>
                <a:ea typeface="メイリオ" panose="020B0604030504040204" pitchFamily="50" charset="-128"/>
              </a:rPr>
              <a:t>丁目</a:t>
            </a:r>
            <a:r>
              <a:rPr lang="ja-JP" altLang="zh-CN" sz="650" dirty="0">
                <a:latin typeface="メイリオ" panose="020B0604030504040204" pitchFamily="50" charset="-128"/>
                <a:ea typeface="メイリオ" panose="020B0604030504040204" pitchFamily="50" charset="-128"/>
              </a:rPr>
              <a:t>3214</a:t>
            </a:r>
            <a:r>
              <a:rPr lang="zh-CN" altLang="ja-JP" sz="650" dirty="0">
                <a:latin typeface="メイリオ" panose="020B0604030504040204" pitchFamily="50" charset="-128"/>
                <a:ea typeface="メイリオ" panose="020B0604030504040204" pitchFamily="50" charset="-128"/>
              </a:rPr>
              <a:t>番地 </a:t>
            </a:r>
          </a:p>
          <a:p>
            <a:r>
              <a:rPr lang="ja-JP" altLang="zh-CN" sz="650" dirty="0">
                <a:latin typeface="メイリオ" panose="020B0604030504040204" pitchFamily="50" charset="-128"/>
                <a:ea typeface="メイリオ" panose="020B0604030504040204" pitchFamily="50" charset="-128"/>
              </a:rPr>
              <a:t>TEL0776-54-0218</a:t>
            </a:r>
          </a:p>
          <a:p>
            <a:r>
              <a:rPr lang="ja-JP" altLang="zh-CN" sz="650" dirty="0">
                <a:solidFill>
                  <a:srgbClr val="0070C0"/>
                </a:solidFill>
                <a:latin typeface="メイリオ" panose="020B0604030504040204" pitchFamily="50" charset="-128"/>
                <a:ea typeface="メイリオ" panose="020B0604030504040204" pitchFamily="50" charset="-128"/>
                <a:hlinkClick r:id="rId4"/>
              </a:rPr>
              <a:t>https://www.kitajima-co.com/</a:t>
            </a:r>
            <a:endParaRPr lang="ja-JP" altLang="zh-CN" sz="650" dirty="0">
              <a:solidFill>
                <a:srgbClr val="0070C0"/>
              </a:solidFill>
            </a:endParaRPr>
          </a:p>
        </p:txBody>
      </p:sp>
      <p:sp>
        <p:nvSpPr>
          <p:cNvPr id="53" name="楕円 52">
            <a:extLst>
              <a:ext uri="{FF2B5EF4-FFF2-40B4-BE49-F238E27FC236}">
                <a16:creationId xmlns="" xmlns:a16="http://schemas.microsoft.com/office/drawing/2014/main" id="{43FF54FA-0698-434C-BC52-7466EB0752CB}"/>
              </a:ext>
            </a:extLst>
          </p:cNvPr>
          <p:cNvSpPr/>
          <p:nvPr/>
        </p:nvSpPr>
        <p:spPr>
          <a:xfrm>
            <a:off x="2600087" y="5195462"/>
            <a:ext cx="2229584" cy="22295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54" name="楕円 53">
            <a:extLst>
              <a:ext uri="{FF2B5EF4-FFF2-40B4-BE49-F238E27FC236}">
                <a16:creationId xmlns="" xmlns:a16="http://schemas.microsoft.com/office/drawing/2014/main" id="{811134C9-46CD-4DE7-87F8-89E388CA42B0}"/>
              </a:ext>
            </a:extLst>
          </p:cNvPr>
          <p:cNvSpPr/>
          <p:nvPr/>
        </p:nvSpPr>
        <p:spPr>
          <a:xfrm>
            <a:off x="4203175" y="7216678"/>
            <a:ext cx="2726201" cy="2726201"/>
          </a:xfrm>
          <a:prstGeom prst="ellipse">
            <a:avLst/>
          </a:prstGeom>
          <a:gradFill>
            <a:gsLst>
              <a:gs pos="54000">
                <a:srgbClr val="E4F2FD"/>
              </a:gs>
              <a:gs pos="27000">
                <a:schemeClr val="accent1">
                  <a:lumMod val="5000"/>
                  <a:lumOff val="9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55" name="楕円 54">
            <a:extLst>
              <a:ext uri="{FF2B5EF4-FFF2-40B4-BE49-F238E27FC236}">
                <a16:creationId xmlns="" xmlns:a16="http://schemas.microsoft.com/office/drawing/2014/main" id="{F763B08A-D9A6-4919-B0C5-FAD734A93271}"/>
              </a:ext>
            </a:extLst>
          </p:cNvPr>
          <p:cNvSpPr/>
          <p:nvPr/>
        </p:nvSpPr>
        <p:spPr>
          <a:xfrm>
            <a:off x="5530588" y="5011908"/>
            <a:ext cx="1483433" cy="14834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56" name="Text Box 10">
            <a:extLst>
              <a:ext uri="{FF2B5EF4-FFF2-40B4-BE49-F238E27FC236}">
                <a16:creationId xmlns="" xmlns:a16="http://schemas.microsoft.com/office/drawing/2014/main" id="{CBC94A8D-2A96-49A1-AB27-10F0FD67EAF6}"/>
              </a:ext>
            </a:extLst>
          </p:cNvPr>
          <p:cNvSpPr txBox="1">
            <a:spLocks noChangeArrowheads="1"/>
          </p:cNvSpPr>
          <p:nvPr/>
        </p:nvSpPr>
        <p:spPr bwMode="auto">
          <a:xfrm>
            <a:off x="166779" y="4696993"/>
            <a:ext cx="699928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ja-JP" altLang="en-US" sz="1900" b="1" dirty="0">
                <a:latin typeface="游明朝 Demibold" panose="02020600000000000000" pitchFamily="18" charset="-128"/>
                <a:ea typeface="游明朝 Demibold" panose="02020600000000000000" pitchFamily="18" charset="-128"/>
              </a:rPr>
              <a:t>わたしたちが</a:t>
            </a:r>
            <a:r>
              <a:rPr lang="ja-JP" altLang="en-US" sz="2400" b="1" dirty="0">
                <a:latin typeface="游明朝 Demibold" panose="02020600000000000000" pitchFamily="18" charset="-128"/>
                <a:ea typeface="游明朝 Demibold" panose="02020600000000000000" pitchFamily="18" charset="-128"/>
              </a:rPr>
              <a:t>守</a:t>
            </a:r>
            <a:r>
              <a:rPr lang="ja-JP" altLang="en-US" sz="1900" b="1" dirty="0">
                <a:latin typeface="游明朝 Demibold" panose="02020600000000000000" pitchFamily="18" charset="-128"/>
                <a:ea typeface="游明朝 Demibold" panose="02020600000000000000" pitchFamily="18" charset="-128"/>
              </a:rPr>
              <a:t>るのは、</a:t>
            </a:r>
            <a:r>
              <a:rPr lang="ja-JP" altLang="en-US" sz="2200" b="1" kern="1500" spc="120" dirty="0">
                <a:solidFill>
                  <a:srgbClr val="C00000"/>
                </a:solidFill>
                <a:latin typeface="游明朝 Demibold" panose="02020600000000000000" pitchFamily="18" charset="-128"/>
                <a:ea typeface="游明朝 Demibold" panose="02020600000000000000" pitchFamily="18" charset="-128"/>
              </a:rPr>
              <a:t>儀礼文化</a:t>
            </a:r>
            <a:r>
              <a:rPr lang="ja-JP" altLang="en-US" sz="2200" b="1" spc="-100" dirty="0">
                <a:solidFill>
                  <a:srgbClr val="C00000"/>
                </a:solidFill>
                <a:latin typeface="游明朝 Demibold" panose="02020600000000000000" pitchFamily="18" charset="-128"/>
                <a:ea typeface="游明朝 Demibold" panose="02020600000000000000" pitchFamily="18" charset="-128"/>
              </a:rPr>
              <a:t>という</a:t>
            </a:r>
            <a:r>
              <a:rPr lang="ja-JP" altLang="en-US" sz="2200" b="1" kern="1500" spc="120" dirty="0">
                <a:solidFill>
                  <a:srgbClr val="C00000"/>
                </a:solidFill>
                <a:latin typeface="游明朝 Demibold" panose="02020600000000000000" pitchFamily="18" charset="-128"/>
                <a:ea typeface="游明朝 Demibold" panose="02020600000000000000" pitchFamily="18" charset="-128"/>
              </a:rPr>
              <a:t>日本人の心</a:t>
            </a:r>
            <a:r>
              <a:rPr lang="ja-JP" altLang="en-US" sz="900" b="1" kern="1500" spc="120" dirty="0">
                <a:solidFill>
                  <a:srgbClr val="C00000"/>
                </a:solidFill>
                <a:latin typeface="游明朝 Demibold" panose="02020600000000000000" pitchFamily="18" charset="-128"/>
                <a:ea typeface="游明朝 Demibold" panose="02020600000000000000" pitchFamily="18" charset="-128"/>
              </a:rPr>
              <a:t> </a:t>
            </a:r>
            <a:r>
              <a:rPr lang="ja-JP" altLang="en-US" sz="2200" b="1" kern="1500" spc="120" dirty="0">
                <a:solidFill>
                  <a:srgbClr val="C00000"/>
                </a:solidFill>
                <a:latin typeface="游明朝 Demibold" panose="02020600000000000000" pitchFamily="18" charset="-128"/>
                <a:ea typeface="游明朝 Demibold" panose="02020600000000000000" pitchFamily="18" charset="-128"/>
              </a:rPr>
              <a:t>。</a:t>
            </a:r>
          </a:p>
        </p:txBody>
      </p:sp>
      <p:sp>
        <p:nvSpPr>
          <p:cNvPr id="57" name="Text Box 10">
            <a:extLst>
              <a:ext uri="{FF2B5EF4-FFF2-40B4-BE49-F238E27FC236}">
                <a16:creationId xmlns="" xmlns:a16="http://schemas.microsoft.com/office/drawing/2014/main" id="{66B90385-8C31-49E7-BA5D-C1D89DE0AD9C}"/>
              </a:ext>
            </a:extLst>
          </p:cNvPr>
          <p:cNvSpPr txBox="1">
            <a:spLocks noChangeArrowheads="1"/>
          </p:cNvSpPr>
          <p:nvPr/>
        </p:nvSpPr>
        <p:spPr bwMode="auto">
          <a:xfrm>
            <a:off x="174129" y="4368216"/>
            <a:ext cx="699928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ja-JP" altLang="en-US" sz="2200" b="1" dirty="0">
                <a:latin typeface="游明朝 Demibold" panose="02020600000000000000" pitchFamily="18" charset="-128"/>
                <a:ea typeface="游明朝 Demibold" panose="02020600000000000000" pitchFamily="18" charset="-128"/>
              </a:rPr>
              <a:t>母</a:t>
            </a:r>
            <a:r>
              <a:rPr lang="ja-JP" altLang="en-US" sz="1700" b="1" dirty="0">
                <a:latin typeface="游明朝 Demibold" panose="02020600000000000000" pitchFamily="18" charset="-128"/>
                <a:ea typeface="游明朝 Demibold" panose="02020600000000000000" pitchFamily="18" charset="-128"/>
              </a:rPr>
              <a:t>の一言</a:t>
            </a:r>
            <a:r>
              <a:rPr lang="ja-JP" altLang="en-US" sz="2400" b="1" spc="-150" dirty="0">
                <a:solidFill>
                  <a:srgbClr val="C00000"/>
                </a:solidFill>
                <a:latin typeface="游明朝 Demibold" panose="02020600000000000000" pitchFamily="18" charset="-128"/>
                <a:ea typeface="游明朝 Demibold" panose="02020600000000000000" pitchFamily="18" charset="-128"/>
              </a:rPr>
              <a:t>「きれいごとを言うな」</a:t>
            </a:r>
            <a:r>
              <a:rPr lang="ja-JP" altLang="en-US" sz="1700" b="1" dirty="0">
                <a:latin typeface="游明朝 Demibold" panose="02020600000000000000" pitchFamily="18" charset="-128"/>
                <a:ea typeface="游明朝 Demibold" panose="02020600000000000000" pitchFamily="18" charset="-128"/>
              </a:rPr>
              <a:t>から始まった事業承継。</a:t>
            </a:r>
          </a:p>
        </p:txBody>
      </p:sp>
      <p:pic>
        <p:nvPicPr>
          <p:cNvPr id="58" name="図 57">
            <a:extLst>
              <a:ext uri="{FF2B5EF4-FFF2-40B4-BE49-F238E27FC236}">
                <a16:creationId xmlns="" xmlns:a16="http://schemas.microsoft.com/office/drawing/2014/main" id="{B1C0656E-FE9B-42D0-B8AA-23012A6D1E2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126" t="10995" r="25056" b="11237"/>
          <a:stretch/>
        </p:blipFill>
        <p:spPr>
          <a:xfrm>
            <a:off x="148284" y="5120466"/>
            <a:ext cx="501502" cy="8880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9" name="図 58">
            <a:extLst>
              <a:ext uri="{FF2B5EF4-FFF2-40B4-BE49-F238E27FC236}">
                <a16:creationId xmlns="" xmlns:a16="http://schemas.microsoft.com/office/drawing/2014/main" id="{DA6860C6-9328-4C66-A1EC-4148B052B21C}"/>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r="9780"/>
          <a:stretch/>
        </p:blipFill>
        <p:spPr>
          <a:xfrm>
            <a:off x="726232" y="5109274"/>
            <a:ext cx="713266" cy="5275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0" name="図 59">
            <a:extLst>
              <a:ext uri="{FF2B5EF4-FFF2-40B4-BE49-F238E27FC236}">
                <a16:creationId xmlns="" xmlns:a16="http://schemas.microsoft.com/office/drawing/2014/main" id="{57FDD210-392D-40AA-AEB1-D42DD1BEECFF}"/>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val="0"/>
              </a:ext>
            </a:extLst>
          </a:blip>
          <a:srcRect r="9780"/>
          <a:stretch/>
        </p:blipFill>
        <p:spPr>
          <a:xfrm>
            <a:off x="726232" y="5687095"/>
            <a:ext cx="713266" cy="5275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 name="図 60">
            <a:extLst>
              <a:ext uri="{FF2B5EF4-FFF2-40B4-BE49-F238E27FC236}">
                <a16:creationId xmlns="" xmlns:a16="http://schemas.microsoft.com/office/drawing/2014/main" id="{49AFC911-C3A2-485A-8223-30C6074243E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164"/>
          <a:stretch/>
        </p:blipFill>
        <p:spPr>
          <a:xfrm>
            <a:off x="159514" y="6092666"/>
            <a:ext cx="479043" cy="5406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2" name="図 61">
            <a:extLst>
              <a:ext uri="{FF2B5EF4-FFF2-40B4-BE49-F238E27FC236}">
                <a16:creationId xmlns="" xmlns:a16="http://schemas.microsoft.com/office/drawing/2014/main" id="{3EEE800D-BF8D-491D-AA92-00D61695D48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857055">
            <a:off x="193836" y="6784309"/>
            <a:ext cx="551743" cy="779912"/>
          </a:xfrm>
          <a:prstGeom prst="rect">
            <a:avLst/>
          </a:prstGeom>
        </p:spPr>
      </p:pic>
      <p:pic>
        <p:nvPicPr>
          <p:cNvPr id="63" name="図 62">
            <a:extLst>
              <a:ext uri="{FF2B5EF4-FFF2-40B4-BE49-F238E27FC236}">
                <a16:creationId xmlns="" xmlns:a16="http://schemas.microsoft.com/office/drawing/2014/main" id="{904C80C7-680B-4F79-85B4-8871B9E0F9A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490012">
            <a:off x="723642" y="6743902"/>
            <a:ext cx="668883" cy="945496"/>
          </a:xfrm>
          <a:prstGeom prst="rect">
            <a:avLst/>
          </a:prstGeom>
        </p:spPr>
      </p:pic>
      <p:sp>
        <p:nvSpPr>
          <p:cNvPr id="64" name="テキスト ボックス 63">
            <a:extLst>
              <a:ext uri="{FF2B5EF4-FFF2-40B4-BE49-F238E27FC236}">
                <a16:creationId xmlns="" xmlns:a16="http://schemas.microsoft.com/office/drawing/2014/main" id="{C397FA3E-C000-43DC-B556-AEE57C927F63}"/>
              </a:ext>
            </a:extLst>
          </p:cNvPr>
          <p:cNvSpPr txBox="1"/>
          <p:nvPr/>
        </p:nvSpPr>
        <p:spPr>
          <a:xfrm>
            <a:off x="221346" y="7589925"/>
            <a:ext cx="1037887" cy="184666"/>
          </a:xfrm>
          <a:prstGeom prst="rect">
            <a:avLst/>
          </a:prstGeom>
          <a:pattFill prst="wdDnDiag">
            <a:fgClr>
              <a:srgbClr val="D1EAFF"/>
            </a:fgClr>
            <a:bgClr>
              <a:schemeClr val="bg1"/>
            </a:bgClr>
          </a:pattFill>
        </p:spPr>
        <p:txBody>
          <a:bodyPr wrap="square" rtlCol="0">
            <a:spAutoFit/>
          </a:bodyPr>
          <a:lstStyle/>
          <a:p>
            <a:r>
              <a:rPr lang="ja-JP" altLang="en-US" sz="600" dirty="0">
                <a:latin typeface="HG丸ｺﾞｼｯｸM-PRO" panose="020F0600000000000000" pitchFamily="50" charset="-128"/>
                <a:ea typeface="HG丸ｺﾞｼｯｸM-PRO" panose="020F0600000000000000" pitchFamily="50" charset="-128"/>
              </a:rPr>
              <a:t>▲</a:t>
            </a:r>
            <a:r>
              <a:rPr lang="ja-JP" altLang="ja-JP" sz="600" dirty="0">
                <a:latin typeface="HG丸ｺﾞｼｯｸM-PRO" panose="020F0600000000000000" pitchFamily="50" charset="-128"/>
                <a:ea typeface="HG丸ｺﾞｼｯｸM-PRO" panose="020F0600000000000000" pitchFamily="50" charset="-128"/>
              </a:rPr>
              <a:t>若手社員による社内報</a:t>
            </a:r>
            <a:endParaRPr kumimoji="1" lang="ja-JP" altLang="en-US" sz="600" dirty="0">
              <a:latin typeface="HG丸ｺﾞｼｯｸM-PRO" panose="020F0600000000000000" pitchFamily="50" charset="-128"/>
              <a:ea typeface="HG丸ｺﾞｼｯｸM-PRO" panose="020F0600000000000000" pitchFamily="50" charset="-128"/>
            </a:endParaRPr>
          </a:p>
        </p:txBody>
      </p:sp>
      <p:sp>
        <p:nvSpPr>
          <p:cNvPr id="65" name="テキスト ボックス 64">
            <a:extLst>
              <a:ext uri="{FF2B5EF4-FFF2-40B4-BE49-F238E27FC236}">
                <a16:creationId xmlns="" xmlns:a16="http://schemas.microsoft.com/office/drawing/2014/main" id="{BEDD7309-78A2-4B93-BC76-60C5CA49817F}"/>
              </a:ext>
            </a:extLst>
          </p:cNvPr>
          <p:cNvSpPr txBox="1"/>
          <p:nvPr/>
        </p:nvSpPr>
        <p:spPr>
          <a:xfrm>
            <a:off x="684054" y="6254664"/>
            <a:ext cx="755445" cy="369332"/>
          </a:xfrm>
          <a:prstGeom prst="rect">
            <a:avLst/>
          </a:prstGeom>
          <a:pattFill prst="wdDnDiag">
            <a:fgClr>
              <a:srgbClr val="D1EAFF"/>
            </a:fgClr>
            <a:bgClr>
              <a:schemeClr val="bg1"/>
            </a:bgClr>
          </a:pattFill>
        </p:spPr>
        <p:txBody>
          <a:bodyPr wrap="square" rtlCol="0">
            <a:spAutoFit/>
          </a:bodyPr>
          <a:lstStyle/>
          <a:p>
            <a:endParaRPr kumimoji="1" lang="en-US" altLang="ja-JP" sz="600" dirty="0">
              <a:latin typeface="HG丸ｺﾞｼｯｸM-PRO" panose="020F0600000000000000" pitchFamily="50" charset="-128"/>
              <a:ea typeface="HG丸ｺﾞｼｯｸM-PRO" panose="020F0600000000000000" pitchFamily="50" charset="-128"/>
            </a:endParaRPr>
          </a:p>
          <a:p>
            <a:endParaRPr lang="en-US" altLang="ja-JP" sz="600" dirty="0">
              <a:latin typeface="HG丸ｺﾞｼｯｸM-PRO" panose="020F0600000000000000" pitchFamily="50" charset="-128"/>
              <a:ea typeface="HG丸ｺﾞｼｯｸM-PRO" panose="020F0600000000000000" pitchFamily="50" charset="-128"/>
            </a:endParaRPr>
          </a:p>
          <a:p>
            <a:endParaRPr kumimoji="1" lang="ja-JP" altLang="en-US" sz="600" dirty="0">
              <a:latin typeface="HG丸ｺﾞｼｯｸM-PRO" panose="020F0600000000000000" pitchFamily="50" charset="-128"/>
              <a:ea typeface="HG丸ｺﾞｼｯｸM-PRO" panose="020F0600000000000000" pitchFamily="50" charset="-128"/>
            </a:endParaRPr>
          </a:p>
        </p:txBody>
      </p:sp>
      <p:sp>
        <p:nvSpPr>
          <p:cNvPr id="66" name="Text Box 9">
            <a:extLst>
              <a:ext uri="{FF2B5EF4-FFF2-40B4-BE49-F238E27FC236}">
                <a16:creationId xmlns="" xmlns:a16="http://schemas.microsoft.com/office/drawing/2014/main" id="{12F3EE9F-A70E-4931-A586-79CB161593DD}"/>
              </a:ext>
            </a:extLst>
          </p:cNvPr>
          <p:cNvSpPr txBox="1">
            <a:spLocks noChangeArrowheads="1"/>
          </p:cNvSpPr>
          <p:nvPr/>
        </p:nvSpPr>
        <p:spPr bwMode="auto">
          <a:xfrm>
            <a:off x="1327822" y="8488428"/>
            <a:ext cx="40894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ja-JP" altLang="en-US" sz="900" b="1" dirty="0">
                <a:solidFill>
                  <a:srgbClr val="800080"/>
                </a:solidFill>
                <a:latin typeface="游ゴシック Medium" panose="020B0500000000000000" pitchFamily="50" charset="-128"/>
                <a:ea typeface="游ゴシック Medium" panose="020B0500000000000000" pitchFamily="50" charset="-128"/>
              </a:rPr>
              <a:t>お客様インタビュー</a:t>
            </a:r>
          </a:p>
          <a:p>
            <a:r>
              <a:rPr lang="ja-JP" altLang="en-US" sz="900" b="1" dirty="0">
                <a:solidFill>
                  <a:srgbClr val="800080"/>
                </a:solidFill>
                <a:latin typeface="游ゴシック Medium" panose="020B0500000000000000" pitchFamily="50" charset="-128"/>
                <a:ea typeface="游ゴシック Medium" panose="020B0500000000000000" pitchFamily="50" charset="-128"/>
              </a:rPr>
              <a:t>　ブライダル＆セレモニー総合商社</a:t>
            </a:r>
            <a:r>
              <a:rPr lang="ja-JP" altLang="en-US" sz="900" b="1" dirty="0">
                <a:solidFill>
                  <a:srgbClr val="FF9900"/>
                </a:solidFill>
                <a:latin typeface="游ゴシック Medium" panose="020B0500000000000000" pitchFamily="50" charset="-128"/>
                <a:ea typeface="游ゴシック Medium" panose="020B0500000000000000" pitchFamily="50" charset="-128"/>
              </a:rPr>
              <a:t>×</a:t>
            </a:r>
            <a:r>
              <a:rPr lang="ja-JP" altLang="en-US" sz="900" b="1" dirty="0">
                <a:solidFill>
                  <a:srgbClr val="800080"/>
                </a:solidFill>
                <a:latin typeface="游ゴシック Medium" panose="020B0500000000000000" pitchFamily="50" charset="-128"/>
                <a:ea typeface="游ゴシック Medium" panose="020B0500000000000000" pitchFamily="50" charset="-128"/>
              </a:rPr>
              <a:t>キタデ</a:t>
            </a:r>
          </a:p>
        </p:txBody>
      </p:sp>
      <p:sp>
        <p:nvSpPr>
          <p:cNvPr id="67" name="Text Box 11">
            <a:extLst>
              <a:ext uri="{FF2B5EF4-FFF2-40B4-BE49-F238E27FC236}">
                <a16:creationId xmlns="" xmlns:a16="http://schemas.microsoft.com/office/drawing/2014/main" id="{8DEF9A8E-5678-4628-89F0-59057B2431F7}"/>
              </a:ext>
            </a:extLst>
          </p:cNvPr>
          <p:cNvSpPr txBox="1">
            <a:spLocks noChangeArrowheads="1"/>
          </p:cNvSpPr>
          <p:nvPr/>
        </p:nvSpPr>
        <p:spPr bwMode="auto">
          <a:xfrm>
            <a:off x="1346221" y="8882460"/>
            <a:ext cx="4090987" cy="4385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ja-JP" altLang="en-US" sz="2200" b="1" dirty="0">
                <a:solidFill>
                  <a:srgbClr val="800080"/>
                </a:solidFill>
                <a:latin typeface="メイリオ" panose="020B0604030504040204" pitchFamily="50" charset="-128"/>
                <a:ea typeface="メイリオ" panose="020B0604030504040204" pitchFamily="50" charset="-128"/>
              </a:rPr>
              <a:t>株式会社キタジマ</a:t>
            </a:r>
          </a:p>
        </p:txBody>
      </p:sp>
      <p:sp>
        <p:nvSpPr>
          <p:cNvPr id="68" name="Text Box 14">
            <a:extLst>
              <a:ext uri="{FF2B5EF4-FFF2-40B4-BE49-F238E27FC236}">
                <a16:creationId xmlns="" xmlns:a16="http://schemas.microsoft.com/office/drawing/2014/main" id="{04D3F050-A86F-46E8-BFA3-CA41565CF85C}"/>
              </a:ext>
            </a:extLst>
          </p:cNvPr>
          <p:cNvSpPr txBox="1">
            <a:spLocks noChangeArrowheads="1"/>
          </p:cNvSpPr>
          <p:nvPr/>
        </p:nvSpPr>
        <p:spPr bwMode="auto">
          <a:xfrm>
            <a:off x="1235235" y="9368996"/>
            <a:ext cx="1210588" cy="507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ja-JP" sz="1100" b="1" dirty="0">
                <a:solidFill>
                  <a:srgbClr val="800080"/>
                </a:solidFill>
                <a:latin typeface="游明朝 Demibold" panose="02020600000000000000" pitchFamily="18" charset="-128"/>
                <a:ea typeface="游明朝 Demibold" panose="02020600000000000000" pitchFamily="18" charset="-128"/>
              </a:rPr>
              <a:t>代表取締役社長</a:t>
            </a:r>
          </a:p>
          <a:p>
            <a:r>
              <a:rPr lang="zh-CN" altLang="ja-JP" sz="1600" b="1" dirty="0">
                <a:solidFill>
                  <a:srgbClr val="800080"/>
                </a:solidFill>
                <a:latin typeface="游明朝 Demibold" panose="02020600000000000000" pitchFamily="18" charset="-128"/>
                <a:ea typeface="游明朝 Demibold" panose="02020600000000000000" pitchFamily="18" charset="-128"/>
              </a:rPr>
              <a:t>北嶋さおり</a:t>
            </a:r>
            <a:endParaRPr lang="zh-CN" altLang="ja-JP" sz="1600" b="1" dirty="0">
              <a:latin typeface="游明朝 Demibold" panose="02020600000000000000" pitchFamily="18" charset="-128"/>
              <a:ea typeface="游明朝 Demibold" panose="02020600000000000000" pitchFamily="18" charset="-128"/>
            </a:endParaRPr>
          </a:p>
        </p:txBody>
      </p:sp>
      <p:pic>
        <p:nvPicPr>
          <p:cNvPr id="70" name="図 69">
            <a:extLst>
              <a:ext uri="{FF2B5EF4-FFF2-40B4-BE49-F238E27FC236}">
                <a16:creationId xmlns="" xmlns:a16="http://schemas.microsoft.com/office/drawing/2014/main" id="{56F569D3-9FF0-4C3C-8208-ECCA955A8C97}"/>
              </a:ext>
            </a:extLst>
          </p:cNvPr>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0" b="100000" l="0" r="100000">
                        <a14:foregroundMark x1="19531" y1="46571" x2="29167" y2="40365"/>
                        <a14:foregroundMark x1="76758" y1="62109" x2="91016" y2="99870"/>
                      </a14:backgroundRemoval>
                    </a14:imgEffect>
                  </a14:imgLayer>
                </a14:imgProps>
              </a:ext>
              <a:ext uri="{28A0092B-C50C-407E-A947-70E740481C1C}">
                <a14:useLocalDpi xmlns:a14="http://schemas.microsoft.com/office/drawing/2010/main" val="0"/>
              </a:ext>
            </a:extLst>
          </a:blip>
          <a:srcRect b="2989"/>
          <a:stretch/>
        </p:blipFill>
        <p:spPr>
          <a:xfrm>
            <a:off x="-171400" y="7616164"/>
            <a:ext cx="1571320" cy="2286522"/>
          </a:xfrm>
          <a:prstGeom prst="rect">
            <a:avLst/>
          </a:prstGeom>
        </p:spPr>
      </p:pic>
      <p:sp>
        <p:nvSpPr>
          <p:cNvPr id="71" name="テキスト ボックス 70">
            <a:extLst>
              <a:ext uri="{FF2B5EF4-FFF2-40B4-BE49-F238E27FC236}">
                <a16:creationId xmlns="" xmlns:a16="http://schemas.microsoft.com/office/drawing/2014/main" id="{A2E6F6EA-3078-4A6C-B55D-19B264BBA624}"/>
              </a:ext>
            </a:extLst>
          </p:cNvPr>
          <p:cNvSpPr txBox="1"/>
          <p:nvPr/>
        </p:nvSpPr>
        <p:spPr>
          <a:xfrm>
            <a:off x="638100" y="6239302"/>
            <a:ext cx="988356" cy="369332"/>
          </a:xfrm>
          <a:prstGeom prst="rect">
            <a:avLst/>
          </a:prstGeom>
          <a:noFill/>
        </p:spPr>
        <p:txBody>
          <a:bodyPr wrap="square" rtlCol="0">
            <a:spAutoFit/>
          </a:bodyPr>
          <a:lstStyle/>
          <a:p>
            <a:r>
              <a:rPr lang="ja-JP" altLang="en-US" sz="600" dirty="0">
                <a:latin typeface="HG丸ｺﾞｼｯｸM-PRO" panose="020F0600000000000000" pitchFamily="50" charset="-128"/>
                <a:ea typeface="HG丸ｺﾞｼｯｸM-PRO" panose="020F0600000000000000" pitchFamily="50" charset="-128"/>
              </a:rPr>
              <a:t>▲</a:t>
            </a:r>
            <a:endParaRPr lang="en-US" altLang="ja-JP" sz="600" dirty="0">
              <a:latin typeface="HG丸ｺﾞｼｯｸM-PRO" panose="020F0600000000000000" pitchFamily="50" charset="-128"/>
              <a:ea typeface="HG丸ｺﾞｼｯｸM-PRO" panose="020F0600000000000000" pitchFamily="50" charset="-128"/>
            </a:endParaRPr>
          </a:p>
          <a:p>
            <a:r>
              <a:rPr lang="ja-JP" altLang="en-US" sz="600" dirty="0">
                <a:latin typeface="HG丸ｺﾞｼｯｸM-PRO" panose="020F0600000000000000" pitchFamily="50" charset="-128"/>
                <a:ea typeface="HG丸ｺﾞｼｯｸM-PRO" panose="020F0600000000000000" pitchFamily="50" charset="-128"/>
              </a:rPr>
              <a:t>キタジマ</a:t>
            </a:r>
            <a:r>
              <a:rPr lang="ja-JP" altLang="ja-JP" sz="600" dirty="0">
                <a:latin typeface="HG丸ｺﾞｼｯｸM-PRO" panose="020F0600000000000000" pitchFamily="50" charset="-128"/>
                <a:ea typeface="HG丸ｺﾞｼｯｸM-PRO" panose="020F0600000000000000" pitchFamily="50" charset="-128"/>
              </a:rPr>
              <a:t>オリジナル</a:t>
            </a:r>
            <a:endParaRPr lang="en-US" altLang="ja-JP" sz="600" dirty="0">
              <a:latin typeface="HG丸ｺﾞｼｯｸM-PRO" panose="020F0600000000000000" pitchFamily="50" charset="-128"/>
              <a:ea typeface="HG丸ｺﾞｼｯｸM-PRO" panose="020F0600000000000000" pitchFamily="50" charset="-128"/>
            </a:endParaRPr>
          </a:p>
          <a:p>
            <a:r>
              <a:rPr lang="ja-JP" altLang="ja-JP" sz="600" dirty="0">
                <a:latin typeface="HG丸ｺﾞｼｯｸM-PRO" panose="020F0600000000000000" pitchFamily="50" charset="-128"/>
                <a:ea typeface="HG丸ｺﾞｼｯｸM-PRO" panose="020F0600000000000000" pitchFamily="50" charset="-128"/>
              </a:rPr>
              <a:t>商品</a:t>
            </a:r>
            <a:r>
              <a:rPr lang="ja-JP" altLang="en-US" sz="600" dirty="0">
                <a:latin typeface="HG丸ｺﾞｼｯｸM-PRO" panose="020F0600000000000000" pitchFamily="50" charset="-128"/>
                <a:ea typeface="HG丸ｺﾞｼｯｸM-PRO" panose="020F0600000000000000" pitchFamily="50" charset="-128"/>
              </a:rPr>
              <a:t>や</a:t>
            </a:r>
            <a:r>
              <a:rPr lang="ja-JP" altLang="ja-JP" sz="600" dirty="0">
                <a:latin typeface="HG丸ｺﾞｼｯｸM-PRO" panose="020F0600000000000000" pitchFamily="50" charset="-128"/>
                <a:ea typeface="HG丸ｺﾞｼｯｸM-PRO" panose="020F0600000000000000" pitchFamily="50" charset="-128"/>
              </a:rPr>
              <a:t>葬儀空間</a:t>
            </a:r>
            <a:endParaRPr kumimoji="1" lang="ja-JP" altLang="en-US" sz="600" dirty="0">
              <a:latin typeface="HG丸ｺﾞｼｯｸM-PRO" panose="020F0600000000000000" pitchFamily="50" charset="-128"/>
              <a:ea typeface="HG丸ｺﾞｼｯｸM-PRO" panose="020F0600000000000000" pitchFamily="50" charset="-128"/>
            </a:endParaRPr>
          </a:p>
        </p:txBody>
      </p:sp>
      <p:sp>
        <p:nvSpPr>
          <p:cNvPr id="30" name="Text Box 8">
            <a:extLst>
              <a:ext uri="{FF2B5EF4-FFF2-40B4-BE49-F238E27FC236}">
                <a16:creationId xmlns="" xmlns:a16="http://schemas.microsoft.com/office/drawing/2014/main" id="{61799A8C-C33B-4686-AFC3-FC56EBA81E79}"/>
              </a:ext>
            </a:extLst>
          </p:cNvPr>
          <p:cNvSpPr txBox="1">
            <a:spLocks noChangeArrowheads="1"/>
          </p:cNvSpPr>
          <p:nvPr/>
        </p:nvSpPr>
        <p:spPr bwMode="auto">
          <a:xfrm>
            <a:off x="1428613" y="5061629"/>
            <a:ext cx="5376857" cy="5691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a:spAutoFit/>
          </a:bodyPr>
          <a:lstStyle/>
          <a:p>
            <a:r>
              <a:rPr lang="ja-JP" altLang="en-US" sz="900" b="1" dirty="0">
                <a:latin typeface="游明朝 Demibold" panose="02020600000000000000" pitchFamily="18" charset="-128"/>
                <a:ea typeface="游明朝 Demibold" panose="02020600000000000000" pitchFamily="18" charset="-128"/>
              </a:rPr>
              <a:t>■御社の仕事内容を教えてください。</a:t>
            </a:r>
          </a:p>
          <a:p>
            <a:r>
              <a:rPr lang="ja-JP" altLang="en-US" sz="800" dirty="0">
                <a:solidFill>
                  <a:schemeClr val="tx2"/>
                </a:solidFill>
                <a:latin typeface="游明朝 Demibold" panose="02020600000000000000" pitchFamily="18" charset="-128"/>
                <a:ea typeface="游明朝 Demibold" panose="02020600000000000000" pitchFamily="18" charset="-128"/>
              </a:rPr>
              <a:t>主に葬儀社さまがお客さまです。しかし、私たちの商品は葬儀社さまから購入するエンドユーザーで</a:t>
            </a:r>
            <a:endParaRPr lang="en-US" altLang="ja-JP" sz="800" dirty="0">
              <a:solidFill>
                <a:schemeClr val="tx2"/>
              </a:solidFill>
              <a:latin typeface="游明朝 Demibold" panose="02020600000000000000" pitchFamily="18" charset="-128"/>
              <a:ea typeface="游明朝 Demibold" panose="02020600000000000000" pitchFamily="18" charset="-128"/>
            </a:endParaRPr>
          </a:p>
          <a:p>
            <a:r>
              <a:rPr lang="ja-JP" altLang="en-US" sz="800" dirty="0">
                <a:solidFill>
                  <a:schemeClr val="tx2"/>
                </a:solidFill>
                <a:latin typeface="游明朝 Demibold" panose="02020600000000000000" pitchFamily="18" charset="-128"/>
                <a:ea typeface="游明朝 Demibold" panose="02020600000000000000" pitchFamily="18" charset="-128"/>
              </a:rPr>
              <a:t>あるご遺族、亡くなられた方のためのものです。具体的には、亡くなられた方の着物や棺、セレモニ</a:t>
            </a:r>
            <a:endParaRPr lang="en-US" altLang="ja-JP" sz="800" dirty="0">
              <a:solidFill>
                <a:schemeClr val="tx2"/>
              </a:solidFill>
              <a:latin typeface="游明朝 Demibold" panose="02020600000000000000" pitchFamily="18" charset="-128"/>
              <a:ea typeface="游明朝 Demibold" panose="02020600000000000000" pitchFamily="18" charset="-128"/>
            </a:endParaRPr>
          </a:p>
          <a:p>
            <a:r>
              <a:rPr lang="ja-JP" altLang="en-US" sz="800" dirty="0" err="1">
                <a:solidFill>
                  <a:schemeClr val="tx2"/>
                </a:solidFill>
                <a:latin typeface="游明朝 Demibold" panose="02020600000000000000" pitchFamily="18" charset="-128"/>
                <a:ea typeface="游明朝 Demibold" panose="02020600000000000000" pitchFamily="18" charset="-128"/>
              </a:rPr>
              <a:t>ー</a:t>
            </a:r>
            <a:r>
              <a:rPr lang="ja-JP" altLang="en-US" sz="800" dirty="0">
                <a:solidFill>
                  <a:schemeClr val="tx2"/>
                </a:solidFill>
                <a:latin typeface="游明朝 Demibold" panose="02020600000000000000" pitchFamily="18" charset="-128"/>
                <a:ea typeface="游明朝 Demibold" panose="02020600000000000000" pitchFamily="18" charset="-128"/>
              </a:rPr>
              <a:t>ホールの装飾品など冠婚葬祭用品の企画・販売卸・製造のほか、画像提案システムを活用した祭壇、</a:t>
            </a:r>
            <a:endParaRPr lang="en-US" altLang="ja-JP" sz="800" dirty="0">
              <a:solidFill>
                <a:schemeClr val="tx2"/>
              </a:solidFill>
              <a:latin typeface="游明朝 Demibold" panose="02020600000000000000" pitchFamily="18" charset="-128"/>
              <a:ea typeface="游明朝 Demibold" panose="02020600000000000000" pitchFamily="18" charset="-128"/>
            </a:endParaRPr>
          </a:p>
          <a:p>
            <a:r>
              <a:rPr lang="ja-JP" altLang="en-US" sz="800" dirty="0">
                <a:solidFill>
                  <a:schemeClr val="tx2"/>
                </a:solidFill>
                <a:latin typeface="游明朝 Demibold" panose="02020600000000000000" pitchFamily="18" charset="-128"/>
                <a:ea typeface="游明朝 Demibold" panose="02020600000000000000" pitchFamily="18" charset="-128"/>
              </a:rPr>
              <a:t>ホールデザイン、空間演出のＣＧイメージ化による提案を行っています。</a:t>
            </a:r>
          </a:p>
          <a:p>
            <a:pPr>
              <a:lnSpc>
                <a:spcPct val="120000"/>
              </a:lnSpc>
            </a:pPr>
            <a:r>
              <a:rPr lang="ja-JP" altLang="en-US" sz="900" b="1" dirty="0">
                <a:latin typeface="游明朝 Demibold" panose="02020600000000000000" pitchFamily="18" charset="-128"/>
                <a:ea typeface="游明朝 Demibold" panose="02020600000000000000" pitchFamily="18" charset="-128"/>
              </a:rPr>
              <a:t>■御社の強みを教えてください。</a:t>
            </a:r>
          </a:p>
          <a:p>
            <a:r>
              <a:rPr lang="ja-JP" altLang="en-US" sz="800" dirty="0">
                <a:solidFill>
                  <a:schemeClr val="tx2"/>
                </a:solidFill>
                <a:latin typeface="游明朝 Demibold" panose="02020600000000000000" pitchFamily="18" charset="-128"/>
                <a:ea typeface="游明朝 Demibold" panose="02020600000000000000" pitchFamily="18" charset="-128"/>
              </a:rPr>
              <a:t>自社の強みは「キタジマは企画力。商品を魅力的に見せる商品提案をしてくれる」という同業他社さ</a:t>
            </a:r>
            <a:endParaRPr lang="en-US" altLang="ja-JP" sz="800" dirty="0">
              <a:solidFill>
                <a:schemeClr val="tx2"/>
              </a:solidFill>
              <a:latin typeface="游明朝 Demibold" panose="02020600000000000000" pitchFamily="18" charset="-128"/>
              <a:ea typeface="游明朝 Demibold" panose="02020600000000000000" pitchFamily="18" charset="-128"/>
            </a:endParaRPr>
          </a:p>
          <a:p>
            <a:r>
              <a:rPr lang="ja-JP" altLang="en-US" sz="800" dirty="0">
                <a:solidFill>
                  <a:schemeClr val="tx2"/>
                </a:solidFill>
                <a:latin typeface="游明朝 Demibold" panose="02020600000000000000" pitchFamily="18" charset="-128"/>
                <a:ea typeface="游明朝 Demibold" panose="02020600000000000000" pitchFamily="18" charset="-128"/>
              </a:rPr>
              <a:t>まの言葉や、葬儀など急な案件に「キタジマならではや</a:t>
            </a:r>
            <a:r>
              <a:rPr lang="ja-JP" altLang="en-US" sz="800" dirty="0" err="1">
                <a:solidFill>
                  <a:schemeClr val="tx2"/>
                </a:solidFill>
                <a:latin typeface="游明朝 Demibold" panose="02020600000000000000" pitchFamily="18" charset="-128"/>
                <a:ea typeface="游明朝 Demibold" panose="02020600000000000000" pitchFamily="18" charset="-128"/>
              </a:rPr>
              <a:t>な</a:t>
            </a:r>
            <a:r>
              <a:rPr lang="ja-JP" altLang="en-US" sz="800" dirty="0">
                <a:solidFill>
                  <a:schemeClr val="tx2"/>
                </a:solidFill>
                <a:latin typeface="游明朝 Demibold" panose="02020600000000000000" pitchFamily="18" charset="-128"/>
                <a:ea typeface="游明朝 Demibold" panose="02020600000000000000" pitchFamily="18" charset="-128"/>
              </a:rPr>
              <a:t>！」と全社一丸となって対応した時にお客</a:t>
            </a:r>
            <a:endParaRPr lang="en-US" altLang="ja-JP" sz="800" dirty="0">
              <a:solidFill>
                <a:schemeClr val="tx2"/>
              </a:solidFill>
              <a:latin typeface="游明朝 Demibold" panose="02020600000000000000" pitchFamily="18" charset="-128"/>
              <a:ea typeface="游明朝 Demibold" panose="02020600000000000000" pitchFamily="18" charset="-128"/>
            </a:endParaRPr>
          </a:p>
          <a:p>
            <a:r>
              <a:rPr lang="ja-JP" altLang="en-US" sz="800" dirty="0">
                <a:solidFill>
                  <a:schemeClr val="tx2"/>
                </a:solidFill>
                <a:latin typeface="游明朝 Demibold" panose="02020600000000000000" pitchFamily="18" charset="-128"/>
                <a:ea typeface="游明朝 Demibold" panose="02020600000000000000" pitchFamily="18" charset="-128"/>
              </a:rPr>
              <a:t>さまから頂いた言葉の数々につきます。</a:t>
            </a:r>
          </a:p>
          <a:p>
            <a:r>
              <a:rPr lang="ja-JP" altLang="en-US" sz="800" dirty="0">
                <a:solidFill>
                  <a:schemeClr val="tx2"/>
                </a:solidFill>
                <a:latin typeface="游明朝 Demibold" panose="02020600000000000000" pitchFamily="18" charset="-128"/>
                <a:ea typeface="游明朝 Demibold" panose="02020600000000000000" pitchFamily="18" charset="-128"/>
              </a:rPr>
              <a:t>春先、社員全員の前で、父（会長）と母にこれまでのキタジマエピソードを聞く座談会をしました。</a:t>
            </a:r>
            <a:endParaRPr lang="en-US" altLang="ja-JP" sz="800" dirty="0">
              <a:solidFill>
                <a:schemeClr val="tx2"/>
              </a:solidFill>
              <a:latin typeface="游明朝 Demibold" panose="02020600000000000000" pitchFamily="18" charset="-128"/>
              <a:ea typeface="游明朝 Demibold" panose="02020600000000000000" pitchFamily="18" charset="-128"/>
            </a:endParaRPr>
          </a:p>
          <a:p>
            <a:r>
              <a:rPr lang="ja-JP" altLang="en-US" sz="800" dirty="0">
                <a:solidFill>
                  <a:schemeClr val="tx2"/>
                </a:solidFill>
                <a:latin typeface="游明朝 Demibold" panose="02020600000000000000" pitchFamily="18" charset="-128"/>
                <a:ea typeface="游明朝 Demibold" panose="02020600000000000000" pitchFamily="18" charset="-128"/>
              </a:rPr>
              <a:t>世代が変化している今だからこそ、「キタジマ」を若手社員に伝える機会が必要だと思いました。創</a:t>
            </a:r>
            <a:endParaRPr lang="en-US" altLang="ja-JP" sz="800" dirty="0">
              <a:solidFill>
                <a:schemeClr val="tx2"/>
              </a:solidFill>
              <a:latin typeface="游明朝 Demibold" panose="02020600000000000000" pitchFamily="18" charset="-128"/>
              <a:ea typeface="游明朝 Demibold" panose="02020600000000000000" pitchFamily="18" charset="-128"/>
            </a:endParaRPr>
          </a:p>
          <a:p>
            <a:r>
              <a:rPr lang="ja-JP" altLang="en-US" sz="800" dirty="0">
                <a:solidFill>
                  <a:schemeClr val="tx2"/>
                </a:solidFill>
                <a:latin typeface="游明朝 Demibold" panose="02020600000000000000" pitchFamily="18" charset="-128"/>
                <a:ea typeface="游明朝 Demibold" panose="02020600000000000000" pitchFamily="18" charset="-128"/>
              </a:rPr>
              <a:t>業からのエピソード全てが、「諦めない」「やってみる」「スピード！」に繋がっており、創業の精</a:t>
            </a:r>
            <a:endParaRPr lang="en-US" altLang="ja-JP" sz="800" dirty="0">
              <a:solidFill>
                <a:schemeClr val="tx2"/>
              </a:solidFill>
              <a:latin typeface="游明朝 Demibold" panose="02020600000000000000" pitchFamily="18" charset="-128"/>
              <a:ea typeface="游明朝 Demibold" panose="02020600000000000000" pitchFamily="18" charset="-128"/>
            </a:endParaRPr>
          </a:p>
          <a:p>
            <a:r>
              <a:rPr lang="ja-JP" altLang="en-US" sz="800" dirty="0">
                <a:solidFill>
                  <a:schemeClr val="tx2"/>
                </a:solidFill>
                <a:latin typeface="游明朝 Demibold" panose="02020600000000000000" pitchFamily="18" charset="-128"/>
                <a:ea typeface="游明朝 Demibold" panose="02020600000000000000" pitchFamily="18" charset="-128"/>
              </a:rPr>
              <a:t>神を強く感じました。</a:t>
            </a:r>
            <a:endParaRPr lang="en-US" altLang="ja-JP" sz="800" dirty="0">
              <a:solidFill>
                <a:schemeClr val="tx2"/>
              </a:solidFill>
              <a:latin typeface="游明朝 Demibold" panose="02020600000000000000" pitchFamily="18" charset="-128"/>
              <a:ea typeface="游明朝 Demibold" panose="02020600000000000000" pitchFamily="18" charset="-128"/>
            </a:endParaRPr>
          </a:p>
          <a:p>
            <a:r>
              <a:rPr lang="ja-JP" altLang="en-US" sz="800" dirty="0">
                <a:solidFill>
                  <a:schemeClr val="tx2"/>
                </a:solidFill>
                <a:latin typeface="游明朝 Demibold" panose="02020600000000000000" pitchFamily="18" charset="-128"/>
                <a:ea typeface="游明朝 Demibold" panose="02020600000000000000" pitchFamily="18" charset="-128"/>
              </a:rPr>
              <a:t>同業他社さまやお客さまからの言葉は、キタジマで働く全ての社員が「儀礼」という日本人の伝統文</a:t>
            </a:r>
            <a:endParaRPr lang="en-US" altLang="ja-JP" sz="800" dirty="0">
              <a:solidFill>
                <a:schemeClr val="tx2"/>
              </a:solidFill>
              <a:latin typeface="游明朝 Demibold" panose="02020600000000000000" pitchFamily="18" charset="-128"/>
              <a:ea typeface="游明朝 Demibold" panose="02020600000000000000" pitchFamily="18" charset="-128"/>
            </a:endParaRPr>
          </a:p>
          <a:p>
            <a:r>
              <a:rPr lang="ja-JP" altLang="en-US" sz="800" dirty="0">
                <a:solidFill>
                  <a:schemeClr val="tx2"/>
                </a:solidFill>
                <a:latin typeface="游明朝 Demibold" panose="02020600000000000000" pitchFamily="18" charset="-128"/>
                <a:ea typeface="游明朝 Demibold" panose="02020600000000000000" pitchFamily="18" charset="-128"/>
              </a:rPr>
              <a:t>化を受け継ぎ守り続け、その上で商品を提供することを心がけとしているから頂いた言葉だと感じて</a:t>
            </a:r>
            <a:endParaRPr lang="en-US" altLang="ja-JP" sz="800" dirty="0">
              <a:solidFill>
                <a:schemeClr val="tx2"/>
              </a:solidFill>
              <a:latin typeface="游明朝 Demibold" panose="02020600000000000000" pitchFamily="18" charset="-128"/>
              <a:ea typeface="游明朝 Demibold" panose="02020600000000000000" pitchFamily="18" charset="-128"/>
            </a:endParaRPr>
          </a:p>
          <a:p>
            <a:r>
              <a:rPr lang="ja-JP" altLang="en-US" sz="800" dirty="0">
                <a:solidFill>
                  <a:schemeClr val="tx2"/>
                </a:solidFill>
                <a:latin typeface="游明朝 Demibold" panose="02020600000000000000" pitchFamily="18" charset="-128"/>
                <a:ea typeface="游明朝 Demibold" panose="02020600000000000000" pitchFamily="18" charset="-128"/>
              </a:rPr>
              <a:t>います。</a:t>
            </a:r>
          </a:p>
          <a:p>
            <a:pPr>
              <a:lnSpc>
                <a:spcPct val="120000"/>
              </a:lnSpc>
            </a:pPr>
            <a:r>
              <a:rPr lang="ja-JP" altLang="en-US" sz="900" b="1" dirty="0">
                <a:latin typeface="游明朝 Demibold" panose="02020600000000000000" pitchFamily="18" charset="-128"/>
                <a:ea typeface="游明朝 Demibold" panose="02020600000000000000" pitchFamily="18" charset="-128"/>
              </a:rPr>
              <a:t>■事業承継、社長就任を決意した経緯について教えてください。</a:t>
            </a:r>
          </a:p>
          <a:p>
            <a:r>
              <a:rPr lang="ja-JP" altLang="en-US" sz="800" dirty="0">
                <a:solidFill>
                  <a:schemeClr val="tx2"/>
                </a:solidFill>
                <a:latin typeface="游明朝 Demibold" panose="02020600000000000000" pitchFamily="18" charset="-128"/>
                <a:ea typeface="游明朝 Demibold" panose="02020600000000000000" pitchFamily="18" charset="-128"/>
              </a:rPr>
              <a:t>社長就任が平成二七年四月。自身が事業承継を決めたのが、社長就任の四年ほど前です。母との会話</a:t>
            </a:r>
            <a:endParaRPr lang="en-US" altLang="ja-JP" sz="800" dirty="0">
              <a:solidFill>
                <a:schemeClr val="tx2"/>
              </a:solidFill>
              <a:latin typeface="游明朝 Demibold" panose="02020600000000000000" pitchFamily="18" charset="-128"/>
              <a:ea typeface="游明朝 Demibold" panose="02020600000000000000" pitchFamily="18" charset="-128"/>
            </a:endParaRPr>
          </a:p>
          <a:p>
            <a:r>
              <a:rPr lang="ja-JP" altLang="en-US" sz="800" dirty="0">
                <a:solidFill>
                  <a:schemeClr val="tx2"/>
                </a:solidFill>
                <a:latin typeface="游明朝 Demibold" panose="02020600000000000000" pitchFamily="18" charset="-128"/>
                <a:ea typeface="游明朝 Demibold" panose="02020600000000000000" pitchFamily="18" charset="-128"/>
              </a:rPr>
              <a:t>の中で、「社長（父）や専務（母）が創業して長年積み重ねてきたキタジマへの想いは引き継げる。</a:t>
            </a:r>
            <a:endParaRPr lang="en-US" altLang="ja-JP" sz="800" dirty="0">
              <a:solidFill>
                <a:schemeClr val="tx2"/>
              </a:solidFill>
              <a:latin typeface="游明朝 Demibold" panose="02020600000000000000" pitchFamily="18" charset="-128"/>
              <a:ea typeface="游明朝 Demibold" panose="02020600000000000000" pitchFamily="18" charset="-128"/>
            </a:endParaRPr>
          </a:p>
          <a:p>
            <a:r>
              <a:rPr lang="ja-JP" altLang="en-US" sz="800" dirty="0">
                <a:solidFill>
                  <a:schemeClr val="tx2"/>
                </a:solidFill>
                <a:latin typeface="游明朝 Demibold" panose="02020600000000000000" pitchFamily="18" charset="-128"/>
                <a:ea typeface="游明朝 Demibold" panose="02020600000000000000" pitchFamily="18" charset="-128"/>
              </a:rPr>
              <a:t>しかし、経営については誰かがやってくれればいい」わたしは、そう答えたんです。</a:t>
            </a:r>
          </a:p>
          <a:p>
            <a:r>
              <a:rPr lang="ja-JP" altLang="en-US" sz="800" dirty="0">
                <a:solidFill>
                  <a:schemeClr val="tx2"/>
                </a:solidFill>
                <a:latin typeface="游明朝 Demibold" panose="02020600000000000000" pitchFamily="18" charset="-128"/>
                <a:ea typeface="游明朝 Demibold" panose="02020600000000000000" pitchFamily="18" charset="-128"/>
              </a:rPr>
              <a:t>すると、母が「きれいごとを言うな。なんで自分でやるといえない」と一言。そして「継ぐ！」売り</a:t>
            </a:r>
            <a:endParaRPr lang="en-US" altLang="ja-JP" sz="800" dirty="0">
              <a:solidFill>
                <a:schemeClr val="tx2"/>
              </a:solidFill>
              <a:latin typeface="游明朝 Demibold" panose="02020600000000000000" pitchFamily="18" charset="-128"/>
              <a:ea typeface="游明朝 Demibold" panose="02020600000000000000" pitchFamily="18" charset="-128"/>
            </a:endParaRPr>
          </a:p>
          <a:p>
            <a:r>
              <a:rPr lang="ja-JP" altLang="en-US" sz="800" dirty="0">
                <a:solidFill>
                  <a:schemeClr val="tx2"/>
                </a:solidFill>
                <a:latin typeface="游明朝 Demibold" panose="02020600000000000000" pitchFamily="18" charset="-128"/>
                <a:ea typeface="游明朝 Demibold" panose="02020600000000000000" pitchFamily="18" charset="-128"/>
              </a:rPr>
              <a:t>言葉に買い言葉でした。ここからの母はすごかったです。母は、鬼のようなスパルタ教育、ぶつかり</a:t>
            </a:r>
            <a:endParaRPr lang="en-US" altLang="ja-JP" sz="800" dirty="0">
              <a:solidFill>
                <a:schemeClr val="tx2"/>
              </a:solidFill>
              <a:latin typeface="游明朝 Demibold" panose="02020600000000000000" pitchFamily="18" charset="-128"/>
              <a:ea typeface="游明朝 Demibold" panose="02020600000000000000" pitchFamily="18" charset="-128"/>
            </a:endParaRPr>
          </a:p>
          <a:p>
            <a:r>
              <a:rPr lang="ja-JP" altLang="en-US" sz="800" dirty="0">
                <a:solidFill>
                  <a:schemeClr val="tx2"/>
                </a:solidFill>
                <a:latin typeface="游明朝 Demibold" panose="02020600000000000000" pitchFamily="18" charset="-128"/>
                <a:ea typeface="游明朝 Demibold" panose="02020600000000000000" pitchFamily="18" charset="-128"/>
              </a:rPr>
              <a:t>合う毎日でした。しかし、社長就任日を迎えてからは、気持ち悪いくらいに、母は一切口を出さなく</a:t>
            </a:r>
            <a:endParaRPr lang="en-US" altLang="ja-JP" sz="800" dirty="0">
              <a:solidFill>
                <a:schemeClr val="tx2"/>
              </a:solidFill>
              <a:latin typeface="游明朝 Demibold" panose="02020600000000000000" pitchFamily="18" charset="-128"/>
              <a:ea typeface="游明朝 Demibold" panose="02020600000000000000" pitchFamily="18" charset="-128"/>
            </a:endParaRPr>
          </a:p>
          <a:p>
            <a:r>
              <a:rPr lang="ja-JP" altLang="en-US" sz="800" dirty="0">
                <a:solidFill>
                  <a:schemeClr val="tx2"/>
                </a:solidFill>
                <a:latin typeface="游明朝 Demibold" panose="02020600000000000000" pitchFamily="18" charset="-128"/>
                <a:ea typeface="游明朝 Demibold" panose="02020600000000000000" pitchFamily="18" charset="-128"/>
              </a:rPr>
              <a:t>なったのです。社長になってからではできない経験を積み重ね、社長に仕</a:t>
            </a:r>
            <a:endParaRPr lang="en-US" altLang="ja-JP" sz="800" dirty="0">
              <a:solidFill>
                <a:schemeClr val="tx2"/>
              </a:solidFill>
              <a:latin typeface="游明朝 Demibold" panose="02020600000000000000" pitchFamily="18" charset="-128"/>
              <a:ea typeface="游明朝 Demibold" panose="02020600000000000000" pitchFamily="18" charset="-128"/>
            </a:endParaRPr>
          </a:p>
          <a:p>
            <a:r>
              <a:rPr lang="ja-JP" altLang="en-US" sz="800" dirty="0">
                <a:solidFill>
                  <a:schemeClr val="tx2"/>
                </a:solidFill>
                <a:latin typeface="游明朝 Demibold" panose="02020600000000000000" pitchFamily="18" charset="-128"/>
                <a:ea typeface="游明朝 Demibold" panose="02020600000000000000" pitchFamily="18" charset="-128"/>
              </a:rPr>
              <a:t>上げてくれたのだと思います。社長になるまで、一度も褒めてくれ</a:t>
            </a:r>
            <a:r>
              <a:rPr lang="ja-JP" altLang="en-US" sz="800" dirty="0" err="1">
                <a:solidFill>
                  <a:schemeClr val="tx2"/>
                </a:solidFill>
                <a:latin typeface="游明朝 Demibold" panose="02020600000000000000" pitchFamily="18" charset="-128"/>
                <a:ea typeface="游明朝 Demibold" panose="02020600000000000000" pitchFamily="18" charset="-128"/>
              </a:rPr>
              <a:t>なかっ</a:t>
            </a:r>
            <a:endParaRPr lang="en-US" altLang="ja-JP" sz="800" dirty="0">
              <a:solidFill>
                <a:schemeClr val="tx2"/>
              </a:solidFill>
              <a:latin typeface="游明朝 Demibold" panose="02020600000000000000" pitchFamily="18" charset="-128"/>
              <a:ea typeface="游明朝 Demibold" panose="02020600000000000000" pitchFamily="18" charset="-128"/>
            </a:endParaRPr>
          </a:p>
          <a:p>
            <a:r>
              <a:rPr lang="ja-JP" altLang="en-US" sz="800" dirty="0">
                <a:solidFill>
                  <a:schemeClr val="tx2"/>
                </a:solidFill>
                <a:latin typeface="游明朝 Demibold" panose="02020600000000000000" pitchFamily="18" charset="-128"/>
                <a:ea typeface="游明朝 Demibold" panose="02020600000000000000" pitchFamily="18" charset="-128"/>
              </a:rPr>
              <a:t>た母が、先日、「お母さんはあなたが誇りです。男らしく頑張って」とメ</a:t>
            </a:r>
            <a:endParaRPr lang="en-US" altLang="ja-JP" sz="800" dirty="0">
              <a:solidFill>
                <a:schemeClr val="tx2"/>
              </a:solidFill>
              <a:latin typeface="游明朝 Demibold" panose="02020600000000000000" pitchFamily="18" charset="-128"/>
              <a:ea typeface="游明朝 Demibold" panose="02020600000000000000" pitchFamily="18" charset="-128"/>
            </a:endParaRPr>
          </a:p>
          <a:p>
            <a:r>
              <a:rPr lang="ja-JP" altLang="en-US" sz="800" dirty="0" err="1">
                <a:solidFill>
                  <a:schemeClr val="tx2"/>
                </a:solidFill>
                <a:latin typeface="游明朝 Demibold" panose="02020600000000000000" pitchFamily="18" charset="-128"/>
                <a:ea typeface="游明朝 Demibold" panose="02020600000000000000" pitchFamily="18" charset="-128"/>
              </a:rPr>
              <a:t>ー</a:t>
            </a:r>
            <a:r>
              <a:rPr lang="ja-JP" altLang="en-US" sz="800" dirty="0">
                <a:solidFill>
                  <a:schemeClr val="tx2"/>
                </a:solidFill>
                <a:latin typeface="游明朝 Demibold" panose="02020600000000000000" pitchFamily="18" charset="-128"/>
                <a:ea typeface="游明朝 Demibold" panose="02020600000000000000" pitchFamily="18" charset="-128"/>
              </a:rPr>
              <a:t>ルをくれました。（男らしく・・笑）わたしは「あなたが作った社長で</a:t>
            </a:r>
            <a:endParaRPr lang="en-US" altLang="ja-JP" sz="800" dirty="0">
              <a:solidFill>
                <a:schemeClr val="tx2"/>
              </a:solidFill>
              <a:latin typeface="游明朝 Demibold" panose="02020600000000000000" pitchFamily="18" charset="-128"/>
              <a:ea typeface="游明朝 Demibold" panose="02020600000000000000" pitchFamily="18" charset="-128"/>
            </a:endParaRPr>
          </a:p>
          <a:p>
            <a:r>
              <a:rPr lang="ja-JP" altLang="en-US" sz="800" dirty="0">
                <a:solidFill>
                  <a:schemeClr val="tx2"/>
                </a:solidFill>
                <a:latin typeface="游明朝 Demibold" panose="02020600000000000000" pitchFamily="18" charset="-128"/>
                <a:ea typeface="游明朝 Demibold" panose="02020600000000000000" pitchFamily="18" charset="-128"/>
              </a:rPr>
              <a:t>す。どんと構えてお待ちください」と返事しました。</a:t>
            </a:r>
            <a:endParaRPr lang="en-US" altLang="ja-JP" sz="800" dirty="0">
              <a:solidFill>
                <a:schemeClr val="tx2"/>
              </a:solidFill>
              <a:latin typeface="游明朝 Demibold" panose="02020600000000000000" pitchFamily="18" charset="-128"/>
              <a:ea typeface="游明朝 Demibold" panose="02020600000000000000" pitchFamily="18" charset="-128"/>
            </a:endParaRPr>
          </a:p>
          <a:p>
            <a:r>
              <a:rPr lang="ja-JP" altLang="en-US" sz="800" dirty="0">
                <a:solidFill>
                  <a:schemeClr val="tx2"/>
                </a:solidFill>
                <a:latin typeface="游明朝 Demibold" panose="02020600000000000000" pitchFamily="18" charset="-128"/>
                <a:ea typeface="游明朝 Demibold" panose="02020600000000000000" pitchFamily="18" charset="-128"/>
              </a:rPr>
              <a:t>父も母も創業当時からがむしゃらにやってきた・・と言います。子供の頃</a:t>
            </a:r>
            <a:endParaRPr lang="en-US" altLang="ja-JP" sz="800" dirty="0">
              <a:solidFill>
                <a:schemeClr val="tx2"/>
              </a:solidFill>
              <a:latin typeface="游明朝 Demibold" panose="02020600000000000000" pitchFamily="18" charset="-128"/>
              <a:ea typeface="游明朝 Demibold" panose="02020600000000000000" pitchFamily="18" charset="-128"/>
            </a:endParaRPr>
          </a:p>
          <a:p>
            <a:r>
              <a:rPr lang="ja-JP" altLang="en-US" sz="800" dirty="0">
                <a:solidFill>
                  <a:schemeClr val="tx2"/>
                </a:solidFill>
                <a:latin typeface="游明朝 Demibold" panose="02020600000000000000" pitchFamily="18" charset="-128"/>
                <a:ea typeface="游明朝 Demibold" panose="02020600000000000000" pitchFamily="18" charset="-128"/>
              </a:rPr>
              <a:t>からそんな姿を見ていました。会社の代表である父は「自分のため、お客</a:t>
            </a:r>
            <a:endParaRPr lang="en-US" altLang="ja-JP" sz="800" dirty="0">
              <a:solidFill>
                <a:schemeClr val="tx2"/>
              </a:solidFill>
              <a:latin typeface="游明朝 Demibold" panose="02020600000000000000" pitchFamily="18" charset="-128"/>
              <a:ea typeface="游明朝 Demibold" panose="02020600000000000000" pitchFamily="18" charset="-128"/>
            </a:endParaRPr>
          </a:p>
          <a:p>
            <a:r>
              <a:rPr lang="ja-JP" altLang="en-US" sz="800" dirty="0">
                <a:solidFill>
                  <a:schemeClr val="tx2"/>
                </a:solidFill>
                <a:latin typeface="游明朝 Demibold" panose="02020600000000000000" pitchFamily="18" charset="-128"/>
                <a:ea typeface="游明朝 Demibold" panose="02020600000000000000" pitchFamily="18" charset="-128"/>
              </a:rPr>
              <a:t>様のため」、母は「会社のため、社員のため」にがむしゃらに突き進んで</a:t>
            </a:r>
            <a:endParaRPr lang="en-US" altLang="ja-JP" sz="800" dirty="0">
              <a:solidFill>
                <a:schemeClr val="tx2"/>
              </a:solidFill>
              <a:latin typeface="游明朝 Demibold" panose="02020600000000000000" pitchFamily="18" charset="-128"/>
              <a:ea typeface="游明朝 Demibold" panose="02020600000000000000" pitchFamily="18" charset="-128"/>
            </a:endParaRPr>
          </a:p>
          <a:p>
            <a:r>
              <a:rPr lang="ja-JP" altLang="en-US" sz="800" dirty="0">
                <a:solidFill>
                  <a:schemeClr val="tx2"/>
                </a:solidFill>
                <a:latin typeface="游明朝 Demibold" panose="02020600000000000000" pitchFamily="18" charset="-128"/>
                <a:ea typeface="游明朝 Demibold" panose="02020600000000000000" pitchFamily="18" charset="-128"/>
              </a:rPr>
              <a:t>いました。わたしは、二人のキタジマへの思いを受け継ぎます。</a:t>
            </a:r>
          </a:p>
          <a:p>
            <a:pPr>
              <a:lnSpc>
                <a:spcPct val="120000"/>
              </a:lnSpc>
            </a:pPr>
            <a:r>
              <a:rPr lang="ja-JP" altLang="en-US" sz="900" b="1" dirty="0">
                <a:latin typeface="游明朝 Demibold" panose="02020600000000000000" pitchFamily="18" charset="-128"/>
                <a:ea typeface="游明朝 Demibold" panose="02020600000000000000" pitchFamily="18" charset="-128"/>
              </a:rPr>
              <a:t>■今後のビジョンは？</a:t>
            </a:r>
          </a:p>
          <a:p>
            <a:r>
              <a:rPr lang="ja-JP" altLang="en-US" sz="800" dirty="0">
                <a:solidFill>
                  <a:schemeClr val="tx2"/>
                </a:solidFill>
                <a:latin typeface="游明朝 Demibold" panose="02020600000000000000" pitchFamily="18" charset="-128"/>
                <a:ea typeface="游明朝 Demibold" panose="02020600000000000000" pitchFamily="18" charset="-128"/>
              </a:rPr>
              <a:t>キタジマスピリッツ「葬儀儀礼を重んじつつ、常に時代にあわせた商品を</a:t>
            </a:r>
          </a:p>
          <a:p>
            <a:r>
              <a:rPr lang="ja-JP" altLang="en-US" sz="800" dirty="0">
                <a:solidFill>
                  <a:schemeClr val="tx2"/>
                </a:solidFill>
                <a:latin typeface="游明朝 Demibold" panose="02020600000000000000" pitchFamily="18" charset="-128"/>
                <a:ea typeface="游明朝 Demibold" panose="02020600000000000000" pitchFamily="18" charset="-128"/>
              </a:rPr>
              <a:t>提案。世の中になければキタジマがつくる！」創業者の精神や経験を次世</a:t>
            </a:r>
          </a:p>
          <a:p>
            <a:r>
              <a:rPr lang="ja-JP" altLang="en-US" sz="800" dirty="0">
                <a:solidFill>
                  <a:schemeClr val="tx2"/>
                </a:solidFill>
                <a:latin typeface="游明朝 Demibold" panose="02020600000000000000" pitchFamily="18" charset="-128"/>
                <a:ea typeface="游明朝 Demibold" panose="02020600000000000000" pitchFamily="18" charset="-128"/>
              </a:rPr>
              <a:t>代に受け継ぐこと。そして、若手社員が増えてきた今、わかりやすい教育</a:t>
            </a:r>
          </a:p>
          <a:p>
            <a:r>
              <a:rPr lang="ja-JP" altLang="en-US" sz="800" dirty="0">
                <a:solidFill>
                  <a:schemeClr val="tx2"/>
                </a:solidFill>
                <a:latin typeface="游明朝 Demibold" panose="02020600000000000000" pitchFamily="18" charset="-128"/>
                <a:ea typeface="游明朝 Demibold" panose="02020600000000000000" pitchFamily="18" charset="-128"/>
              </a:rPr>
              <a:t>や評価の構築。若手社員は発想が豊かで時代の変化に必要な力です。</a:t>
            </a:r>
          </a:p>
          <a:p>
            <a:r>
              <a:rPr lang="ja-JP" altLang="en-US" sz="800" dirty="0">
                <a:solidFill>
                  <a:schemeClr val="tx2"/>
                </a:solidFill>
                <a:latin typeface="游明朝 Demibold" panose="02020600000000000000" pitchFamily="18" charset="-128"/>
                <a:ea typeface="游明朝 Demibold" panose="02020600000000000000" pitchFamily="18" charset="-128"/>
              </a:rPr>
              <a:t>また、時代の変化に対応しながら、キタジマの商品を直接エンドユーザー</a:t>
            </a:r>
            <a:endParaRPr lang="en-US" altLang="ja-JP" sz="800" dirty="0">
              <a:solidFill>
                <a:schemeClr val="tx2"/>
              </a:solidFill>
              <a:latin typeface="游明朝 Demibold" panose="02020600000000000000" pitchFamily="18" charset="-128"/>
              <a:ea typeface="游明朝 Demibold" panose="02020600000000000000" pitchFamily="18" charset="-128"/>
            </a:endParaRPr>
          </a:p>
          <a:p>
            <a:r>
              <a:rPr lang="ja-JP" altLang="en-US" sz="800" dirty="0">
                <a:solidFill>
                  <a:schemeClr val="tx2"/>
                </a:solidFill>
                <a:latin typeface="游明朝 Demibold" panose="02020600000000000000" pitchFamily="18" charset="-128"/>
                <a:ea typeface="游明朝 Demibold" panose="02020600000000000000" pitchFamily="18" charset="-128"/>
              </a:rPr>
              <a:t>に訴えかける仕組みづくりを考えていきたいと思っています。</a:t>
            </a:r>
          </a:p>
          <a:p>
            <a:r>
              <a:rPr lang="ja-JP" altLang="en-US" sz="800" dirty="0">
                <a:solidFill>
                  <a:schemeClr val="tx2"/>
                </a:solidFill>
                <a:latin typeface="游明朝 Demibold" panose="02020600000000000000" pitchFamily="18" charset="-128"/>
                <a:ea typeface="游明朝 Demibold" panose="02020600000000000000" pitchFamily="18" charset="-128"/>
              </a:rPr>
              <a:t>社長の決断一つ一つは、未来を決めます。</a:t>
            </a:r>
          </a:p>
          <a:p>
            <a:r>
              <a:rPr lang="ja-JP" altLang="en-US" sz="800" dirty="0">
                <a:solidFill>
                  <a:schemeClr val="tx2"/>
                </a:solidFill>
                <a:latin typeface="游明朝 Demibold" panose="02020600000000000000" pitchFamily="18" charset="-128"/>
                <a:ea typeface="游明朝 Demibold" panose="02020600000000000000" pitchFamily="18" charset="-128"/>
              </a:rPr>
              <a:t>創業五〇周年まで、あと五年。楽しみにしていてください。</a:t>
            </a:r>
          </a:p>
        </p:txBody>
      </p:sp>
    </p:spTree>
    <p:extLst>
      <p:ext uri="{BB962C8B-B14F-4D97-AF65-F5344CB8AC3E}">
        <p14:creationId xmlns:p14="http://schemas.microsoft.com/office/powerpoint/2010/main" val="92680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角丸四角形 51"/>
          <p:cNvSpPr/>
          <p:nvPr/>
        </p:nvSpPr>
        <p:spPr>
          <a:xfrm>
            <a:off x="153616" y="7893563"/>
            <a:ext cx="3802204" cy="181476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64" name="フッター プレースホルダー 4"/>
          <p:cNvSpPr>
            <a:spLocks noGrp="1"/>
          </p:cNvSpPr>
          <p:nvPr>
            <p:ph type="ftr" sz="quarter" idx="11"/>
          </p:nvPr>
        </p:nvSpPr>
        <p:spPr>
          <a:xfrm>
            <a:off x="3401616" y="9588552"/>
            <a:ext cx="3352946" cy="317448"/>
          </a:xfrm>
        </p:spPr>
        <p:txBody>
          <a:bodyPr/>
          <a:lstStyle/>
          <a:p>
            <a:r>
              <a:rPr kumimoji="1" lang="en-US" altLang="ja-JP" sz="1050" dirty="0">
                <a:latin typeface="HG丸ｺﾞｼｯｸM-PRO" pitchFamily="50" charset="-128"/>
                <a:ea typeface="HG丸ｺﾞｼｯｸM-PRO" pitchFamily="50" charset="-128"/>
              </a:rPr>
              <a:t>Copyright</a:t>
            </a:r>
            <a:r>
              <a:rPr kumimoji="1" lang="ja-JP" altLang="en-US" sz="1050" dirty="0">
                <a:latin typeface="HG丸ｺﾞｼｯｸM-PRO" pitchFamily="50" charset="-128"/>
                <a:ea typeface="HG丸ｺﾞｼｯｸM-PRO" pitchFamily="50" charset="-128"/>
              </a:rPr>
              <a:t>北出経営労務事務所</a:t>
            </a:r>
            <a:r>
              <a:rPr kumimoji="1" lang="en-US" altLang="ja-JP" sz="1050" dirty="0">
                <a:latin typeface="HG丸ｺﾞｼｯｸM-PRO" pitchFamily="50" charset="-128"/>
                <a:ea typeface="HG丸ｺﾞｼｯｸM-PRO" pitchFamily="50" charset="-128"/>
              </a:rPr>
              <a:t>All Rights Reserved.</a:t>
            </a:r>
            <a:endParaRPr kumimoji="1" lang="ja-JP" altLang="en-US" sz="1050" dirty="0">
              <a:latin typeface="HG丸ｺﾞｼｯｸM-PRO" pitchFamily="50" charset="-128"/>
              <a:ea typeface="HG丸ｺﾞｼｯｸM-PRO"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1640" y="3538895"/>
            <a:ext cx="1566759" cy="1410792"/>
          </a:xfrm>
          <a:prstGeom prst="rect">
            <a:avLst/>
          </a:prstGeom>
        </p:spPr>
      </p:pic>
      <p:sp>
        <p:nvSpPr>
          <p:cNvPr id="5" name="角丸四角形 4"/>
          <p:cNvSpPr/>
          <p:nvPr/>
        </p:nvSpPr>
        <p:spPr>
          <a:xfrm>
            <a:off x="588647" y="2747811"/>
            <a:ext cx="1076158" cy="79191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6" name="テキスト ボックス 5"/>
          <p:cNvSpPr txBox="1"/>
          <p:nvPr/>
        </p:nvSpPr>
        <p:spPr>
          <a:xfrm>
            <a:off x="2677490" y="750838"/>
            <a:ext cx="3240360" cy="769441"/>
          </a:xfrm>
          <a:prstGeom prst="rect">
            <a:avLst/>
          </a:prstGeom>
          <a:noFill/>
        </p:spPr>
        <p:txBody>
          <a:bodyPr wrap="square" rtlCol="0">
            <a:spAutoFit/>
          </a:bodyPr>
          <a:lstStyle/>
          <a:p>
            <a:r>
              <a:rPr lang="ja-JP" altLang="en-US" sz="2000" b="1" dirty="0"/>
              <a:t>最低賃金が改定されます</a:t>
            </a:r>
            <a:r>
              <a:rPr lang="en-US" altLang="ja-JP" sz="2000" b="1" dirty="0"/>
              <a:t>‼</a:t>
            </a:r>
          </a:p>
          <a:p>
            <a:r>
              <a:rPr kumimoji="1" lang="ja-JP" altLang="en-US" sz="2000" b="1" dirty="0"/>
              <a:t>福井は</a:t>
            </a:r>
            <a:r>
              <a:rPr kumimoji="1" lang="ja-JP" altLang="en-US" sz="2400" b="1" u="sng" dirty="0">
                <a:solidFill>
                  <a:srgbClr val="FF0000"/>
                </a:solidFill>
              </a:rPr>
              <a:t>８０３円</a:t>
            </a:r>
            <a:r>
              <a:rPr kumimoji="1" lang="ja-JP" altLang="en-US" sz="2000" b="1" dirty="0"/>
              <a:t>に</a:t>
            </a:r>
            <a:endParaRPr kumimoji="1" lang="en-US" altLang="ja-JP" sz="2000" b="1" dirty="0"/>
          </a:p>
        </p:txBody>
      </p:sp>
      <p:sp>
        <p:nvSpPr>
          <p:cNvPr id="7" name="テキスト ボックス 6"/>
          <p:cNvSpPr txBox="1"/>
          <p:nvPr/>
        </p:nvSpPr>
        <p:spPr>
          <a:xfrm>
            <a:off x="2592288" y="1459989"/>
            <a:ext cx="4077072" cy="553998"/>
          </a:xfrm>
          <a:prstGeom prst="rect">
            <a:avLst/>
          </a:prstGeom>
          <a:noFill/>
        </p:spPr>
        <p:txBody>
          <a:bodyPr wrap="square" rtlCol="0">
            <a:spAutoFit/>
          </a:bodyPr>
          <a:lstStyle/>
          <a:p>
            <a:r>
              <a:rPr kumimoji="1" lang="en-US" altLang="ja-JP" sz="1000" dirty="0"/>
              <a:t>H30</a:t>
            </a:r>
            <a:r>
              <a:rPr kumimoji="1" lang="ja-JP" altLang="en-US" sz="1000" dirty="0"/>
              <a:t>年</a:t>
            </a:r>
            <a:r>
              <a:rPr kumimoji="1" lang="en-US" altLang="ja-JP" sz="1000" dirty="0"/>
              <a:t>10</a:t>
            </a:r>
            <a:r>
              <a:rPr kumimoji="1" lang="ja-JP" altLang="en-US" sz="1000" dirty="0"/>
              <a:t>月</a:t>
            </a:r>
            <a:r>
              <a:rPr kumimoji="1" lang="en-US" altLang="ja-JP" sz="1000" dirty="0"/>
              <a:t>1</a:t>
            </a:r>
            <a:r>
              <a:rPr kumimoji="1" lang="ja-JP" altLang="en-US" sz="1000" dirty="0"/>
              <a:t>日より最低賃金が変わります。各都道府県によって最低賃金は異なりますが、福井県は現在の時給</a:t>
            </a:r>
            <a:r>
              <a:rPr kumimoji="1" lang="en-US" altLang="ja-JP" sz="1000" dirty="0"/>
              <a:t>778</a:t>
            </a:r>
            <a:r>
              <a:rPr kumimoji="1" lang="ja-JP" altLang="en-US" sz="1000" dirty="0"/>
              <a:t>円から</a:t>
            </a:r>
            <a:r>
              <a:rPr kumimoji="1" lang="en-US" altLang="ja-JP" sz="1000" dirty="0"/>
              <a:t>25</a:t>
            </a:r>
            <a:r>
              <a:rPr kumimoji="1" lang="ja-JP" altLang="en-US" sz="1000" dirty="0"/>
              <a:t>円引き上げて、</a:t>
            </a:r>
            <a:r>
              <a:rPr kumimoji="1" lang="en-US" altLang="ja-JP" sz="1000" dirty="0"/>
              <a:t>803</a:t>
            </a:r>
            <a:r>
              <a:rPr kumimoji="1" lang="ja-JP" altLang="en-US" sz="1000" dirty="0"/>
              <a:t>円になります。引き上げ額は過去最高となりました。</a:t>
            </a:r>
          </a:p>
        </p:txBody>
      </p:sp>
      <p:sp>
        <p:nvSpPr>
          <p:cNvPr id="8" name="テキスト ボックス 7">
            <a:extLst>
              <a:ext uri="{FF2B5EF4-FFF2-40B4-BE49-F238E27FC236}">
                <a16:creationId xmlns="" xmlns:a16="http://schemas.microsoft.com/office/drawing/2014/main" id="{866C1C2F-6345-491F-8D10-7E91888992FE}"/>
              </a:ext>
            </a:extLst>
          </p:cNvPr>
          <p:cNvSpPr txBox="1"/>
          <p:nvPr/>
        </p:nvSpPr>
        <p:spPr>
          <a:xfrm>
            <a:off x="657672" y="2187043"/>
            <a:ext cx="1296144" cy="253916"/>
          </a:xfrm>
          <a:prstGeom prst="rect">
            <a:avLst/>
          </a:prstGeom>
          <a:noFill/>
        </p:spPr>
        <p:txBody>
          <a:bodyPr wrap="square" rtlCol="0">
            <a:spAutoFit/>
          </a:bodyPr>
          <a:lstStyle/>
          <a:p>
            <a:r>
              <a:rPr kumimoji="1" lang="ja-JP" altLang="en-US" sz="1050" b="1" dirty="0">
                <a:solidFill>
                  <a:srgbClr val="FF0000"/>
                </a:solidFill>
              </a:rPr>
              <a:t>最低賃金とは？</a:t>
            </a:r>
          </a:p>
        </p:txBody>
      </p:sp>
      <p:sp>
        <p:nvSpPr>
          <p:cNvPr id="9" name="テキスト ボックス 8">
            <a:extLst>
              <a:ext uri="{FF2B5EF4-FFF2-40B4-BE49-F238E27FC236}">
                <a16:creationId xmlns="" xmlns:a16="http://schemas.microsoft.com/office/drawing/2014/main" id="{1B73D57D-6F4E-4608-AE10-42DDFA9FCD59}"/>
              </a:ext>
            </a:extLst>
          </p:cNvPr>
          <p:cNvSpPr txBox="1"/>
          <p:nvPr/>
        </p:nvSpPr>
        <p:spPr>
          <a:xfrm>
            <a:off x="1664806" y="2064685"/>
            <a:ext cx="5364594" cy="553998"/>
          </a:xfrm>
          <a:prstGeom prst="rect">
            <a:avLst/>
          </a:prstGeom>
          <a:noFill/>
        </p:spPr>
        <p:txBody>
          <a:bodyPr wrap="square" rtlCol="0">
            <a:spAutoFit/>
          </a:bodyPr>
          <a:lstStyle/>
          <a:p>
            <a:r>
              <a:rPr kumimoji="1" lang="ja-JP" altLang="en-US" sz="1000" dirty="0"/>
              <a:t>企業が人を雇った場合に、最低限払わないといけない</a:t>
            </a:r>
            <a:r>
              <a:rPr kumimoji="1" lang="en-US" altLang="ja-JP" sz="1000" dirty="0"/>
              <a:t>1</a:t>
            </a:r>
            <a:r>
              <a:rPr kumimoji="1" lang="ja-JP" altLang="en-US" sz="1000" dirty="0"/>
              <a:t>時間当たり</a:t>
            </a:r>
            <a:r>
              <a:rPr kumimoji="1" lang="ja-JP" altLang="en-US" sz="1000" dirty="0" smtClean="0"/>
              <a:t>の</a:t>
            </a:r>
            <a:r>
              <a:rPr lang="ja-JP" altLang="en-US" sz="1000" dirty="0"/>
              <a:t>賃金</a:t>
            </a:r>
            <a:r>
              <a:rPr kumimoji="1" lang="ja-JP" altLang="en-US" sz="1000" dirty="0" smtClean="0"/>
              <a:t>の</a:t>
            </a:r>
            <a:r>
              <a:rPr kumimoji="1" lang="ja-JP" altLang="en-US" sz="1000" dirty="0"/>
              <a:t>ことをいいます</a:t>
            </a:r>
            <a:r>
              <a:rPr lang="ja-JP" altLang="en-US" sz="1000" dirty="0"/>
              <a:t>。</a:t>
            </a:r>
            <a:endParaRPr lang="en-US" altLang="ja-JP" sz="1000" dirty="0"/>
          </a:p>
          <a:p>
            <a:r>
              <a:rPr lang="ja-JP" altLang="en-US" sz="1000" dirty="0"/>
              <a:t>年齢や性別に加え、正社員やアルバイト、パートといった雇用形態の違いに関係なく、全ての</a:t>
            </a:r>
            <a:endParaRPr lang="en-US" altLang="ja-JP" sz="1000" dirty="0"/>
          </a:p>
          <a:p>
            <a:r>
              <a:rPr kumimoji="1" lang="ja-JP" altLang="en-US" sz="1000" dirty="0"/>
              <a:t>働く人に適用されます。違反をすると罰金が科せられます。</a:t>
            </a:r>
          </a:p>
        </p:txBody>
      </p:sp>
      <p:pic>
        <p:nvPicPr>
          <p:cNvPr id="10" name="図 9">
            <a:extLst>
              <a:ext uri="{FF2B5EF4-FFF2-40B4-BE49-F238E27FC236}">
                <a16:creationId xmlns="" xmlns:a16="http://schemas.microsoft.com/office/drawing/2014/main" id="{ED02FBF1-D04F-4149-ADD0-0546F21D64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616" y="2096288"/>
            <a:ext cx="504056" cy="490791"/>
          </a:xfrm>
          <a:prstGeom prst="rect">
            <a:avLst/>
          </a:prstGeom>
        </p:spPr>
      </p:pic>
      <p:pic>
        <p:nvPicPr>
          <p:cNvPr id="11" name="図 10">
            <a:extLst>
              <a:ext uri="{FF2B5EF4-FFF2-40B4-BE49-F238E27FC236}">
                <a16:creationId xmlns="" xmlns:a16="http://schemas.microsoft.com/office/drawing/2014/main" id="{6A180174-5810-4C12-9643-72B39134925D}"/>
              </a:ext>
            </a:extLst>
          </p:cNvPr>
          <p:cNvPicPr>
            <a:picLocks noChangeAspect="1"/>
          </p:cNvPicPr>
          <p:nvPr/>
        </p:nvPicPr>
        <p:blipFill>
          <a:blip r:embed="rId5"/>
          <a:stretch>
            <a:fillRect/>
          </a:stretch>
        </p:blipFill>
        <p:spPr>
          <a:xfrm>
            <a:off x="3369517" y="3665306"/>
            <a:ext cx="3350613" cy="1304111"/>
          </a:xfrm>
          <a:prstGeom prst="rect">
            <a:avLst/>
          </a:prstGeom>
        </p:spPr>
      </p:pic>
      <p:sp>
        <p:nvSpPr>
          <p:cNvPr id="12" name="テキスト ボックス 11">
            <a:extLst>
              <a:ext uri="{FF2B5EF4-FFF2-40B4-BE49-F238E27FC236}">
                <a16:creationId xmlns="" xmlns:a16="http://schemas.microsoft.com/office/drawing/2014/main" id="{BE300A18-8A17-477F-88E4-901EEE3B828E}"/>
              </a:ext>
            </a:extLst>
          </p:cNvPr>
          <p:cNvSpPr txBox="1"/>
          <p:nvPr/>
        </p:nvSpPr>
        <p:spPr>
          <a:xfrm>
            <a:off x="18905" y="3670246"/>
            <a:ext cx="3350612" cy="1015663"/>
          </a:xfrm>
          <a:prstGeom prst="rect">
            <a:avLst/>
          </a:prstGeom>
          <a:noFill/>
        </p:spPr>
        <p:txBody>
          <a:bodyPr wrap="square" rtlCol="0">
            <a:spAutoFit/>
          </a:bodyPr>
          <a:lstStyle/>
          <a:p>
            <a:r>
              <a:rPr lang="ja-JP" altLang="en-US" sz="1000" b="1" dirty="0">
                <a:solidFill>
                  <a:srgbClr val="FF0000"/>
                </a:solidFill>
              </a:rPr>
              <a:t>賃金の推移（福井県）</a:t>
            </a:r>
            <a:endParaRPr lang="en-US" altLang="ja-JP" sz="1000" b="1" dirty="0">
              <a:solidFill>
                <a:srgbClr val="FF0000"/>
              </a:solidFill>
            </a:endParaRPr>
          </a:p>
          <a:p>
            <a:r>
              <a:rPr kumimoji="1" lang="en-US" altLang="ja-JP" sz="1000" dirty="0"/>
              <a:t>-10</a:t>
            </a:r>
            <a:r>
              <a:rPr kumimoji="1" lang="ja-JP" altLang="en-US" sz="1000" dirty="0"/>
              <a:t>年前の</a:t>
            </a:r>
            <a:r>
              <a:rPr kumimoji="1" lang="en-US" altLang="ja-JP" sz="1000" dirty="0"/>
              <a:t>670</a:t>
            </a:r>
            <a:r>
              <a:rPr kumimoji="1" lang="ja-JP" altLang="en-US" sz="1000" dirty="0"/>
              <a:t>円に比べて</a:t>
            </a:r>
            <a:r>
              <a:rPr kumimoji="1" lang="en-US" altLang="ja-JP" sz="1000" dirty="0"/>
              <a:t>130</a:t>
            </a:r>
            <a:r>
              <a:rPr kumimoji="1" lang="ja-JP" altLang="en-US" sz="1000" dirty="0"/>
              <a:t>円近く上がっています。</a:t>
            </a:r>
            <a:endParaRPr kumimoji="1" lang="en-US" altLang="ja-JP" sz="1000" dirty="0"/>
          </a:p>
          <a:p>
            <a:r>
              <a:rPr kumimoji="1" lang="en-US" altLang="ja-JP" sz="1000" dirty="0"/>
              <a:t> </a:t>
            </a:r>
            <a:r>
              <a:rPr kumimoji="1" lang="ja-JP" altLang="en-US" sz="1000" dirty="0"/>
              <a:t> 働き方改革を進める政府は、年率</a:t>
            </a:r>
            <a:r>
              <a:rPr kumimoji="1" lang="en-US" altLang="ja-JP" sz="1000" dirty="0"/>
              <a:t>3</a:t>
            </a:r>
            <a:r>
              <a:rPr kumimoji="1" lang="ja-JP" altLang="en-US" sz="1000" dirty="0"/>
              <a:t>％程度の引き上げ目 </a:t>
            </a:r>
            <a:endParaRPr kumimoji="1" lang="en-US" altLang="ja-JP" sz="1000" dirty="0"/>
          </a:p>
          <a:p>
            <a:r>
              <a:rPr lang="en-US" altLang="ja-JP" sz="1000" dirty="0"/>
              <a:t>  </a:t>
            </a:r>
            <a:r>
              <a:rPr kumimoji="1" lang="ja-JP" altLang="en-US" sz="1000" dirty="0"/>
              <a:t>標を掲げていて、福井県は</a:t>
            </a:r>
            <a:r>
              <a:rPr kumimoji="1" lang="en-US" altLang="ja-JP" sz="1000" dirty="0"/>
              <a:t>3</a:t>
            </a:r>
            <a:r>
              <a:rPr kumimoji="1" lang="ja-JP" altLang="en-US" sz="1000" dirty="0"/>
              <a:t>年連続</a:t>
            </a:r>
            <a:r>
              <a:rPr lang="ja-JP" altLang="en-US" sz="1000" dirty="0"/>
              <a:t>で</a:t>
            </a:r>
            <a:r>
              <a:rPr lang="en-US" altLang="ja-JP" sz="1000" dirty="0"/>
              <a:t>3</a:t>
            </a:r>
            <a:r>
              <a:rPr lang="ja-JP" altLang="en-US" sz="1000" dirty="0"/>
              <a:t>％を超える引き上</a:t>
            </a:r>
            <a:endParaRPr lang="en-US" altLang="ja-JP" sz="1000" dirty="0"/>
          </a:p>
          <a:p>
            <a:r>
              <a:rPr lang="en-US" altLang="ja-JP" sz="1000" dirty="0"/>
              <a:t>  </a:t>
            </a:r>
            <a:r>
              <a:rPr lang="ja-JP" altLang="en-US" sz="1000" dirty="0"/>
              <a:t>げ幅となりました（右図参照）</a:t>
            </a:r>
            <a:endParaRPr lang="en-US" altLang="ja-JP" sz="1000" dirty="0"/>
          </a:p>
          <a:p>
            <a:endParaRPr kumimoji="1" lang="en-US" altLang="ja-JP" sz="1000" dirty="0"/>
          </a:p>
        </p:txBody>
      </p:sp>
      <p:sp>
        <p:nvSpPr>
          <p:cNvPr id="13" name="テキスト ボックス 12"/>
          <p:cNvSpPr txBox="1"/>
          <p:nvPr/>
        </p:nvSpPr>
        <p:spPr>
          <a:xfrm>
            <a:off x="588647" y="2928607"/>
            <a:ext cx="1105564" cy="400110"/>
          </a:xfrm>
          <a:prstGeom prst="rect">
            <a:avLst/>
          </a:prstGeom>
          <a:noFill/>
        </p:spPr>
        <p:txBody>
          <a:bodyPr wrap="square" rtlCol="0">
            <a:spAutoFit/>
          </a:bodyPr>
          <a:lstStyle/>
          <a:p>
            <a:r>
              <a:rPr kumimoji="1" lang="ja-JP" altLang="en-US" sz="1000" dirty="0"/>
              <a:t>最低賃金の計算の対象外のもの</a:t>
            </a:r>
          </a:p>
        </p:txBody>
      </p:sp>
      <p:cxnSp>
        <p:nvCxnSpPr>
          <p:cNvPr id="14" name="直線コネクタ 13"/>
          <p:cNvCxnSpPr/>
          <p:nvPr/>
        </p:nvCxnSpPr>
        <p:spPr>
          <a:xfrm>
            <a:off x="1766219" y="3152800"/>
            <a:ext cx="510653"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2470301" y="2655668"/>
            <a:ext cx="4613826" cy="1015663"/>
          </a:xfrm>
          <a:prstGeom prst="rect">
            <a:avLst/>
          </a:prstGeom>
          <a:noFill/>
        </p:spPr>
        <p:txBody>
          <a:bodyPr wrap="square" rtlCol="0">
            <a:spAutoFit/>
          </a:bodyPr>
          <a:lstStyle/>
          <a:p>
            <a:r>
              <a:rPr kumimoji="1" lang="ja-JP" altLang="en-US" sz="1000" dirty="0"/>
              <a:t>①臨時に支払われる賃金（結婚手当て等）</a:t>
            </a:r>
            <a:endParaRPr kumimoji="1" lang="en-US" altLang="ja-JP" sz="1000" dirty="0"/>
          </a:p>
          <a:p>
            <a:r>
              <a:rPr lang="ja-JP" altLang="en-US" sz="1000" dirty="0"/>
              <a:t>②</a:t>
            </a:r>
            <a:r>
              <a:rPr lang="en-US" altLang="ja-JP" sz="1000" dirty="0"/>
              <a:t>1</a:t>
            </a:r>
            <a:r>
              <a:rPr lang="ja-JP" altLang="en-US" sz="1000" dirty="0"/>
              <a:t>ヶ月を超える期間ごとに支払われる賃金（賞与）</a:t>
            </a:r>
            <a:endParaRPr lang="en-US" altLang="ja-JP" sz="1000" dirty="0"/>
          </a:p>
          <a:p>
            <a:r>
              <a:rPr kumimoji="1" lang="ja-JP" altLang="en-US" sz="1000" dirty="0"/>
              <a:t>③所定労働時間を越える時間の労働に対して支払われる賃金（時間外手当）</a:t>
            </a:r>
            <a:endParaRPr kumimoji="1" lang="en-US" altLang="ja-JP" sz="1000" dirty="0"/>
          </a:p>
          <a:p>
            <a:r>
              <a:rPr lang="ja-JP" altLang="en-US" sz="1000" dirty="0"/>
              <a:t>④所定労働日以外の日の労働に対して支払われる賃金（休日割増賃金）</a:t>
            </a:r>
            <a:endParaRPr lang="en-US" altLang="ja-JP" sz="1000" dirty="0"/>
          </a:p>
          <a:p>
            <a:r>
              <a:rPr kumimoji="1" lang="ja-JP" altLang="en-US" sz="1000" dirty="0"/>
              <a:t>⑤深夜割増賃金</a:t>
            </a:r>
            <a:endParaRPr kumimoji="1" lang="en-US" altLang="ja-JP" sz="1000" dirty="0"/>
          </a:p>
          <a:p>
            <a:r>
              <a:rPr lang="ja-JP" altLang="en-US" sz="1000" dirty="0"/>
              <a:t>⑥精皆勤手当・通勤手当及び家族手当</a:t>
            </a:r>
            <a:endParaRPr kumimoji="1" lang="ja-JP" altLang="en-US" sz="1000" dirty="0"/>
          </a:p>
        </p:txBody>
      </p:sp>
      <p:pic>
        <p:nvPicPr>
          <p:cNvPr id="17" name="図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8016" y="4531494"/>
            <a:ext cx="467499" cy="467499"/>
          </a:xfrm>
          <a:prstGeom prst="rect">
            <a:avLst/>
          </a:prstGeom>
        </p:spPr>
      </p:pic>
      <p:sp>
        <p:nvSpPr>
          <p:cNvPr id="18" name="雲形吹き出し 17"/>
          <p:cNvSpPr/>
          <p:nvPr/>
        </p:nvSpPr>
        <p:spPr>
          <a:xfrm>
            <a:off x="1908009" y="4424942"/>
            <a:ext cx="1410738" cy="528058"/>
          </a:xfrm>
          <a:prstGeom prst="cloudCallout">
            <a:avLst>
              <a:gd name="adj1" fmla="val -73701"/>
              <a:gd name="adj2" fmla="val -1376"/>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テキスト ボックス 18"/>
          <p:cNvSpPr txBox="1"/>
          <p:nvPr/>
        </p:nvSpPr>
        <p:spPr>
          <a:xfrm>
            <a:off x="2070026" y="4504305"/>
            <a:ext cx="936104" cy="369332"/>
          </a:xfrm>
          <a:prstGeom prst="rect">
            <a:avLst/>
          </a:prstGeom>
          <a:noFill/>
        </p:spPr>
        <p:txBody>
          <a:bodyPr wrap="square" rtlCol="0">
            <a:spAutoFit/>
          </a:bodyPr>
          <a:lstStyle/>
          <a:p>
            <a:r>
              <a:rPr lang="en-US" altLang="ja-JP" sz="900" dirty="0"/>
              <a:t>5</a:t>
            </a:r>
            <a:r>
              <a:rPr kumimoji="1" lang="ja-JP" altLang="en-US" sz="900" dirty="0"/>
              <a:t>年後はいくらになる</a:t>
            </a:r>
            <a:r>
              <a:rPr lang="ja-JP" altLang="en-US" sz="900" dirty="0"/>
              <a:t>の</a:t>
            </a:r>
            <a:r>
              <a:rPr kumimoji="1" lang="ja-JP" altLang="en-US" sz="900" dirty="0"/>
              <a:t>だろー</a:t>
            </a:r>
          </a:p>
        </p:txBody>
      </p:sp>
      <p:pic>
        <p:nvPicPr>
          <p:cNvPr id="20" name="図 19"/>
          <p:cNvPicPr>
            <a:picLocks noChangeAspect="1"/>
          </p:cNvPicPr>
          <p:nvPr/>
        </p:nvPicPr>
        <p:blipFill>
          <a:blip r:embed="rId7"/>
          <a:stretch>
            <a:fillRect/>
          </a:stretch>
        </p:blipFill>
        <p:spPr>
          <a:xfrm>
            <a:off x="2971136" y="5027438"/>
            <a:ext cx="3730474" cy="894037"/>
          </a:xfrm>
          <a:prstGeom prst="rect">
            <a:avLst/>
          </a:prstGeom>
        </p:spPr>
      </p:pic>
      <p:sp>
        <p:nvSpPr>
          <p:cNvPr id="21" name="テキスト ボックス 20">
            <a:extLst>
              <a:ext uri="{FF2B5EF4-FFF2-40B4-BE49-F238E27FC236}">
                <a16:creationId xmlns="" xmlns:a16="http://schemas.microsoft.com/office/drawing/2014/main" id="{BE300A18-8A17-477F-88E4-901EEE3B828E}"/>
              </a:ext>
            </a:extLst>
          </p:cNvPr>
          <p:cNvSpPr txBox="1"/>
          <p:nvPr/>
        </p:nvSpPr>
        <p:spPr>
          <a:xfrm>
            <a:off x="18905" y="5006303"/>
            <a:ext cx="2987225" cy="1631216"/>
          </a:xfrm>
          <a:prstGeom prst="rect">
            <a:avLst/>
          </a:prstGeom>
          <a:noFill/>
        </p:spPr>
        <p:txBody>
          <a:bodyPr wrap="square" rtlCol="0">
            <a:spAutoFit/>
          </a:bodyPr>
          <a:lstStyle/>
          <a:p>
            <a:r>
              <a:rPr lang="ja-JP" altLang="en-US" sz="1000" b="1" dirty="0">
                <a:solidFill>
                  <a:srgbClr val="FF0000"/>
                </a:solidFill>
              </a:rPr>
              <a:t>地域別にランクが決められています</a:t>
            </a:r>
            <a:endParaRPr lang="en-US" altLang="ja-JP" sz="1000" b="1" dirty="0">
              <a:solidFill>
                <a:srgbClr val="FF0000"/>
              </a:solidFill>
            </a:endParaRPr>
          </a:p>
          <a:p>
            <a:r>
              <a:rPr kumimoji="1" lang="en-US" altLang="ja-JP" sz="1000" dirty="0"/>
              <a:t>-</a:t>
            </a:r>
            <a:r>
              <a:rPr kumimoji="1" lang="ja-JP" altLang="en-US" sz="1000" dirty="0"/>
              <a:t>最低賃金を確定するにあたり、</a:t>
            </a:r>
            <a:r>
              <a:rPr lang="en-US" altLang="ja-JP" sz="1000" dirty="0"/>
              <a:t>4</a:t>
            </a:r>
            <a:r>
              <a:rPr lang="ja-JP" altLang="en-US" sz="1000" dirty="0" err="1"/>
              <a:t>つに</a:t>
            </a:r>
            <a:r>
              <a:rPr lang="ja-JP" altLang="en-US" sz="1000" dirty="0"/>
              <a:t>ランク分けされ </a:t>
            </a:r>
            <a:endParaRPr lang="en-US" altLang="ja-JP" sz="1000" dirty="0"/>
          </a:p>
          <a:p>
            <a:r>
              <a:rPr lang="en-US" altLang="ja-JP" sz="1000" dirty="0"/>
              <a:t> </a:t>
            </a:r>
            <a:r>
              <a:rPr lang="ja-JP" altLang="en-US" sz="1000" dirty="0"/>
              <a:t>ています。物価や平均所得などを考慮してランク付</a:t>
            </a:r>
            <a:endParaRPr lang="en-US" altLang="ja-JP" sz="1000" dirty="0"/>
          </a:p>
          <a:p>
            <a:r>
              <a:rPr lang="en-US" altLang="ja-JP" sz="1000" dirty="0"/>
              <a:t> </a:t>
            </a:r>
            <a:r>
              <a:rPr lang="ja-JP" altLang="en-US" sz="1000" dirty="0"/>
              <a:t>けしていて、福井県は下から</a:t>
            </a:r>
            <a:r>
              <a:rPr lang="en-US" altLang="ja-JP" sz="1000" dirty="0"/>
              <a:t>2</a:t>
            </a:r>
            <a:r>
              <a:rPr lang="ja-JP" altLang="en-US" sz="1000" dirty="0"/>
              <a:t>番目の「</a:t>
            </a:r>
            <a:r>
              <a:rPr lang="en-US" altLang="ja-JP" sz="1000" dirty="0"/>
              <a:t>C</a:t>
            </a:r>
            <a:r>
              <a:rPr lang="ja-JP" altLang="en-US" sz="1000" dirty="0"/>
              <a:t>」です。東京</a:t>
            </a:r>
            <a:endParaRPr lang="en-US" altLang="ja-JP" sz="1000" dirty="0"/>
          </a:p>
          <a:p>
            <a:r>
              <a:rPr lang="en-US" altLang="ja-JP" sz="1000" dirty="0"/>
              <a:t> </a:t>
            </a:r>
            <a:r>
              <a:rPr lang="ja-JP" altLang="en-US" sz="1000" dirty="0"/>
              <a:t>などの</a:t>
            </a:r>
            <a:r>
              <a:rPr lang="en-US" altLang="ja-JP" sz="1000" dirty="0"/>
              <a:t>A</a:t>
            </a:r>
            <a:r>
              <a:rPr lang="ja-JP" altLang="en-US" sz="1000" dirty="0"/>
              <a:t>ランクは高く、沖縄などの</a:t>
            </a:r>
            <a:r>
              <a:rPr lang="en-US" altLang="ja-JP" sz="1000" dirty="0"/>
              <a:t>D</a:t>
            </a:r>
            <a:r>
              <a:rPr lang="ja-JP" altLang="en-US" sz="1000" dirty="0"/>
              <a:t>ランクは一番低く</a:t>
            </a:r>
            <a:endParaRPr lang="en-US" altLang="ja-JP" sz="1000" dirty="0"/>
          </a:p>
          <a:p>
            <a:r>
              <a:rPr lang="en-US" altLang="ja-JP" sz="1000" dirty="0"/>
              <a:t> </a:t>
            </a:r>
            <a:r>
              <a:rPr lang="ja-JP" altLang="en-US" sz="1000" dirty="0"/>
              <a:t>なります。ちなみに今年の改定後の最高額は、東京</a:t>
            </a:r>
            <a:endParaRPr lang="en-US" altLang="ja-JP" sz="1000" dirty="0"/>
          </a:p>
          <a:p>
            <a:r>
              <a:rPr lang="en-US" altLang="ja-JP" sz="1000" dirty="0"/>
              <a:t> </a:t>
            </a:r>
            <a:r>
              <a:rPr lang="ja-JP" altLang="en-US" sz="1000" dirty="0"/>
              <a:t>の</a:t>
            </a:r>
            <a:r>
              <a:rPr lang="en-US" altLang="ja-JP" sz="1000" dirty="0"/>
              <a:t>985</a:t>
            </a:r>
            <a:r>
              <a:rPr lang="ja-JP" altLang="en-US" sz="1000" dirty="0"/>
              <a:t>円。最低額は鹿児島の</a:t>
            </a:r>
            <a:r>
              <a:rPr lang="en-US" altLang="ja-JP" sz="1000" dirty="0"/>
              <a:t>761</a:t>
            </a:r>
            <a:r>
              <a:rPr lang="ja-JP" altLang="en-US" sz="1000" dirty="0"/>
              <a:t>円です。</a:t>
            </a:r>
            <a:r>
              <a:rPr lang="en-US" altLang="ja-JP" sz="1000" dirty="0"/>
              <a:t>224</a:t>
            </a:r>
            <a:r>
              <a:rPr lang="ja-JP" altLang="en-US" sz="1000" dirty="0"/>
              <a:t>円もの</a:t>
            </a:r>
            <a:endParaRPr lang="en-US" altLang="ja-JP" sz="1000" dirty="0"/>
          </a:p>
          <a:p>
            <a:r>
              <a:rPr lang="en-US" altLang="ja-JP" sz="1000" dirty="0"/>
              <a:t> </a:t>
            </a:r>
            <a:r>
              <a:rPr lang="ja-JP" altLang="en-US" sz="1000" dirty="0"/>
              <a:t>差が出ているんですねー。地域間の格差解消も課</a:t>
            </a:r>
            <a:endParaRPr lang="en-US" altLang="ja-JP" sz="1000" dirty="0"/>
          </a:p>
          <a:p>
            <a:r>
              <a:rPr lang="en-US" altLang="ja-JP" sz="1000" dirty="0"/>
              <a:t> </a:t>
            </a:r>
            <a:r>
              <a:rPr lang="ja-JP" altLang="en-US" sz="1000" dirty="0"/>
              <a:t>題の一つとなっています。</a:t>
            </a:r>
            <a:endParaRPr lang="en-US" altLang="ja-JP" sz="1000" dirty="0"/>
          </a:p>
          <a:p>
            <a:endParaRPr kumimoji="1" lang="en-US" altLang="ja-JP" sz="1000" dirty="0"/>
          </a:p>
        </p:txBody>
      </p:sp>
      <p:sp>
        <p:nvSpPr>
          <p:cNvPr id="22" name="正方形/長方形 21"/>
          <p:cNvSpPr/>
          <p:nvPr/>
        </p:nvSpPr>
        <p:spPr>
          <a:xfrm>
            <a:off x="2916324" y="5942610"/>
            <a:ext cx="3429000" cy="507831"/>
          </a:xfrm>
          <a:prstGeom prst="rect">
            <a:avLst/>
          </a:prstGeom>
        </p:spPr>
        <p:txBody>
          <a:bodyPr>
            <a:spAutoFit/>
          </a:bodyPr>
          <a:lstStyle/>
          <a:p>
            <a:r>
              <a:rPr lang="ja-JP" altLang="en-US" sz="900" dirty="0">
                <a:hlinkClick r:id="rId8"/>
              </a:rPr>
              <a:t>https://www.mhlw.go.jp/stf/seisakunitsuite/bunya/koyou_roudou/roudoukijun/minimumichiran/</a:t>
            </a:r>
            <a:endParaRPr lang="en-US" altLang="ja-JP" sz="900" dirty="0"/>
          </a:p>
          <a:p>
            <a:endParaRPr lang="ja-JP" altLang="en-US" sz="900" dirty="0"/>
          </a:p>
        </p:txBody>
      </p:sp>
      <p:sp>
        <p:nvSpPr>
          <p:cNvPr id="23" name="テキスト ボックス 22"/>
          <p:cNvSpPr txBox="1"/>
          <p:nvPr/>
        </p:nvSpPr>
        <p:spPr>
          <a:xfrm>
            <a:off x="4347103" y="6136390"/>
            <a:ext cx="2520280" cy="215444"/>
          </a:xfrm>
          <a:prstGeom prst="rect">
            <a:avLst/>
          </a:prstGeom>
          <a:noFill/>
        </p:spPr>
        <p:txBody>
          <a:bodyPr wrap="square" rtlCol="0">
            <a:spAutoFit/>
          </a:bodyPr>
          <a:lstStyle/>
          <a:p>
            <a:r>
              <a:rPr kumimoji="1" lang="ja-JP" altLang="en-US" sz="800" dirty="0"/>
              <a:t>☚　全都道府県の改定賃金状況を</a:t>
            </a:r>
            <a:r>
              <a:rPr lang="ja-JP" altLang="en-US" sz="800" dirty="0"/>
              <a:t>ご覧になりたい方は</a:t>
            </a:r>
            <a:endParaRPr kumimoji="1" lang="ja-JP" altLang="en-US" sz="800" dirty="0"/>
          </a:p>
        </p:txBody>
      </p:sp>
      <p:sp>
        <p:nvSpPr>
          <p:cNvPr id="24" name="テキスト ボックス 23"/>
          <p:cNvSpPr txBox="1"/>
          <p:nvPr/>
        </p:nvSpPr>
        <p:spPr>
          <a:xfrm>
            <a:off x="72294" y="6567711"/>
            <a:ext cx="3995464" cy="246221"/>
          </a:xfrm>
          <a:prstGeom prst="rect">
            <a:avLst/>
          </a:prstGeom>
          <a:noFill/>
        </p:spPr>
        <p:txBody>
          <a:bodyPr wrap="square" rtlCol="0">
            <a:spAutoFit/>
          </a:bodyPr>
          <a:lstStyle/>
          <a:p>
            <a:endParaRPr kumimoji="1" lang="ja-JP" altLang="en-US" sz="1000" dirty="0"/>
          </a:p>
        </p:txBody>
      </p:sp>
      <p:sp>
        <p:nvSpPr>
          <p:cNvPr id="25" name="円形吹き出し 24"/>
          <p:cNvSpPr/>
          <p:nvPr/>
        </p:nvSpPr>
        <p:spPr>
          <a:xfrm>
            <a:off x="5011789" y="2439667"/>
            <a:ext cx="1728360" cy="481629"/>
          </a:xfrm>
          <a:prstGeom prst="wedgeEllipseCallout">
            <a:avLst>
              <a:gd name="adj1" fmla="val -56007"/>
              <a:gd name="adj2" fmla="val -4446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26" name="テキスト ボックス 25"/>
          <p:cNvSpPr txBox="1"/>
          <p:nvPr/>
        </p:nvSpPr>
        <p:spPr>
          <a:xfrm>
            <a:off x="5085184" y="2526214"/>
            <a:ext cx="1702876" cy="338554"/>
          </a:xfrm>
          <a:prstGeom prst="rect">
            <a:avLst/>
          </a:prstGeom>
          <a:noFill/>
        </p:spPr>
        <p:txBody>
          <a:bodyPr wrap="square" rtlCol="0">
            <a:spAutoFit/>
          </a:bodyPr>
          <a:lstStyle/>
          <a:p>
            <a:r>
              <a:rPr kumimoji="1" lang="ja-JP" altLang="en-US" sz="800" dirty="0">
                <a:solidFill>
                  <a:srgbClr val="FF0000"/>
                </a:solidFill>
              </a:rPr>
              <a:t>福井県は</a:t>
            </a:r>
            <a:r>
              <a:rPr kumimoji="1" lang="en-US" altLang="ja-JP" sz="800" dirty="0">
                <a:solidFill>
                  <a:srgbClr val="FF0000"/>
                </a:solidFill>
              </a:rPr>
              <a:t>10</a:t>
            </a:r>
            <a:r>
              <a:rPr kumimoji="1" lang="ja-JP" altLang="en-US" sz="800" dirty="0">
                <a:solidFill>
                  <a:srgbClr val="FF0000"/>
                </a:solidFill>
              </a:rPr>
              <a:t>月</a:t>
            </a:r>
            <a:r>
              <a:rPr kumimoji="1" lang="en-US" altLang="ja-JP" sz="800" dirty="0">
                <a:solidFill>
                  <a:srgbClr val="FF0000"/>
                </a:solidFill>
              </a:rPr>
              <a:t>1</a:t>
            </a:r>
            <a:r>
              <a:rPr kumimoji="1" lang="ja-JP" altLang="en-US" sz="800" dirty="0">
                <a:solidFill>
                  <a:srgbClr val="FF0000"/>
                </a:solidFill>
              </a:rPr>
              <a:t>日が発行日ですが、</a:t>
            </a:r>
            <a:r>
              <a:rPr lang="ja-JP" altLang="en-US" sz="800" dirty="0">
                <a:solidFill>
                  <a:srgbClr val="FF0000"/>
                </a:solidFill>
              </a:rPr>
              <a:t>各都道府県で異なっています。</a:t>
            </a:r>
            <a:endParaRPr kumimoji="1" lang="ja-JP" altLang="en-US" sz="800" dirty="0">
              <a:solidFill>
                <a:srgbClr val="FF0000"/>
              </a:solidFill>
            </a:endParaRPr>
          </a:p>
        </p:txBody>
      </p:sp>
      <p:sp>
        <p:nvSpPr>
          <p:cNvPr id="27" name="テキスト ボックス 26"/>
          <p:cNvSpPr txBox="1"/>
          <p:nvPr/>
        </p:nvSpPr>
        <p:spPr>
          <a:xfrm>
            <a:off x="404664" y="6658151"/>
            <a:ext cx="6624736" cy="553998"/>
          </a:xfrm>
          <a:prstGeom prst="rect">
            <a:avLst/>
          </a:prstGeom>
          <a:noFill/>
        </p:spPr>
        <p:txBody>
          <a:bodyPr wrap="square" rtlCol="0">
            <a:spAutoFit/>
          </a:bodyPr>
          <a:lstStyle/>
          <a:p>
            <a:r>
              <a:rPr kumimoji="1" lang="en-US" altLang="ja-JP" sz="1000" b="1" dirty="0">
                <a:solidFill>
                  <a:srgbClr val="FF0000"/>
                </a:solidFill>
              </a:rPr>
              <a:t>Q:</a:t>
            </a:r>
            <a:r>
              <a:rPr kumimoji="1" lang="ja-JP" altLang="en-US" sz="1000" b="1" dirty="0">
                <a:solidFill>
                  <a:srgbClr val="FF0000"/>
                </a:solidFill>
              </a:rPr>
              <a:t>本社が福井、支店が東京・大阪にあります。この場合の最低賃金の適用はどうすれば</a:t>
            </a:r>
            <a:r>
              <a:rPr lang="ja-JP" altLang="en-US" sz="1000" b="1" dirty="0">
                <a:solidFill>
                  <a:srgbClr val="FF0000"/>
                </a:solidFill>
              </a:rPr>
              <a:t>いいですか</a:t>
            </a:r>
            <a:r>
              <a:rPr kumimoji="1" lang="ja-JP" altLang="en-US" sz="1000" b="1" dirty="0">
                <a:solidFill>
                  <a:srgbClr val="FF0000"/>
                </a:solidFill>
              </a:rPr>
              <a:t>？</a:t>
            </a:r>
            <a:endParaRPr kumimoji="1" lang="en-US" altLang="ja-JP" sz="1000" b="1" dirty="0">
              <a:solidFill>
                <a:srgbClr val="FF0000"/>
              </a:solidFill>
            </a:endParaRPr>
          </a:p>
          <a:p>
            <a:r>
              <a:rPr lang="en-US" altLang="ja-JP" sz="1000" dirty="0"/>
              <a:t>A:</a:t>
            </a:r>
            <a:r>
              <a:rPr lang="ja-JP" altLang="en-US" sz="1000" dirty="0"/>
              <a:t>最低賃金は事業場ごとの適用となります。よって、上記の場合にはそれぞれ（福井・東京・大阪）の地域の最低賃金</a:t>
            </a:r>
            <a:endParaRPr lang="en-US" altLang="ja-JP" sz="1000" dirty="0"/>
          </a:p>
          <a:p>
            <a:r>
              <a:rPr lang="en-US" altLang="ja-JP" sz="1000" dirty="0"/>
              <a:t>    </a:t>
            </a:r>
            <a:r>
              <a:rPr lang="ja-JP" altLang="en-US" sz="1000" dirty="0"/>
              <a:t>を下回らないようにしなければなりません。</a:t>
            </a:r>
            <a:endParaRPr kumimoji="1" lang="ja-JP" altLang="en-US" sz="1000" dirty="0"/>
          </a:p>
        </p:txBody>
      </p:sp>
      <p:pic>
        <p:nvPicPr>
          <p:cNvPr id="28" name="図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66529" y="6310454"/>
            <a:ext cx="1526567" cy="370738"/>
          </a:xfrm>
          <a:prstGeom prst="rect">
            <a:avLst/>
          </a:prstGeom>
        </p:spPr>
      </p:pic>
      <p:sp>
        <p:nvSpPr>
          <p:cNvPr id="29" name="テキスト ボックス 28"/>
          <p:cNvSpPr txBox="1"/>
          <p:nvPr/>
        </p:nvSpPr>
        <p:spPr>
          <a:xfrm>
            <a:off x="3080175" y="6369446"/>
            <a:ext cx="1009471" cy="286157"/>
          </a:xfrm>
          <a:prstGeom prst="rect">
            <a:avLst/>
          </a:prstGeom>
          <a:noFill/>
        </p:spPr>
        <p:txBody>
          <a:bodyPr wrap="square" rtlCol="0">
            <a:spAutoFit/>
          </a:bodyPr>
          <a:lstStyle/>
          <a:p>
            <a:r>
              <a:rPr kumimoji="1" lang="ja-JP" altLang="en-US" sz="1200" dirty="0"/>
              <a:t>プチＱ＆Ａ</a:t>
            </a:r>
          </a:p>
        </p:txBody>
      </p:sp>
      <p:pic>
        <p:nvPicPr>
          <p:cNvPr id="30" name="図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98172" y="6297198"/>
            <a:ext cx="474171" cy="328407"/>
          </a:xfrm>
          <a:prstGeom prst="rect">
            <a:avLst/>
          </a:prstGeom>
        </p:spPr>
      </p:pic>
      <p:pic>
        <p:nvPicPr>
          <p:cNvPr id="31" name="図 3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2504" y="6642202"/>
            <a:ext cx="382488" cy="523929"/>
          </a:xfrm>
          <a:prstGeom prst="rect">
            <a:avLst/>
          </a:prstGeom>
        </p:spPr>
      </p:pic>
      <p:pic>
        <p:nvPicPr>
          <p:cNvPr id="32" name="図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2504" y="7246619"/>
            <a:ext cx="382488" cy="523929"/>
          </a:xfrm>
          <a:prstGeom prst="rect">
            <a:avLst/>
          </a:prstGeom>
        </p:spPr>
      </p:pic>
      <p:sp>
        <p:nvSpPr>
          <p:cNvPr id="33" name="テキスト ボックス 32"/>
          <p:cNvSpPr txBox="1"/>
          <p:nvPr/>
        </p:nvSpPr>
        <p:spPr>
          <a:xfrm>
            <a:off x="404664" y="7197442"/>
            <a:ext cx="6315466" cy="707886"/>
          </a:xfrm>
          <a:prstGeom prst="rect">
            <a:avLst/>
          </a:prstGeom>
          <a:noFill/>
        </p:spPr>
        <p:txBody>
          <a:bodyPr wrap="square" rtlCol="0">
            <a:spAutoFit/>
          </a:bodyPr>
          <a:lstStyle/>
          <a:p>
            <a:r>
              <a:rPr kumimoji="1" lang="en-US" altLang="ja-JP" sz="1000" b="1" dirty="0">
                <a:solidFill>
                  <a:srgbClr val="FF0000"/>
                </a:solidFill>
              </a:rPr>
              <a:t>Q:10</a:t>
            </a:r>
            <a:r>
              <a:rPr kumimoji="1" lang="ja-JP" altLang="en-US" sz="1000" b="1" dirty="0">
                <a:solidFill>
                  <a:srgbClr val="FF0000"/>
                </a:solidFill>
              </a:rPr>
              <a:t>月</a:t>
            </a:r>
            <a:r>
              <a:rPr kumimoji="1" lang="en-US" altLang="ja-JP" sz="1000" b="1" dirty="0">
                <a:solidFill>
                  <a:srgbClr val="FF0000"/>
                </a:solidFill>
              </a:rPr>
              <a:t>1</a:t>
            </a:r>
            <a:r>
              <a:rPr kumimoji="1" lang="ja-JP" altLang="en-US" sz="1000" b="1" dirty="0">
                <a:solidFill>
                  <a:srgbClr val="FF0000"/>
                </a:solidFill>
              </a:rPr>
              <a:t>日の発行日が給与計算の途中にある場合、賃金引上げの適用は次月度からでいいですよね？</a:t>
            </a:r>
            <a:endParaRPr kumimoji="1" lang="en-US" altLang="ja-JP" sz="1000" b="1" dirty="0">
              <a:solidFill>
                <a:srgbClr val="FF0000"/>
              </a:solidFill>
            </a:endParaRPr>
          </a:p>
          <a:p>
            <a:r>
              <a:rPr lang="ja-JP" altLang="en-US" sz="1000" dirty="0"/>
              <a:t>Ａ：いいえ、よくありません。最低賃金は公示された発行日より施行されることになるので発行日が給与計算の途中</a:t>
            </a:r>
            <a:endParaRPr lang="en-US" altLang="ja-JP" sz="1000" dirty="0"/>
          </a:p>
          <a:p>
            <a:r>
              <a:rPr lang="en-US" altLang="ja-JP" sz="1000" dirty="0"/>
              <a:t>     </a:t>
            </a:r>
            <a:r>
              <a:rPr lang="ja-JP" altLang="en-US" sz="1000" dirty="0"/>
              <a:t>になる場合でも発行日以降の労働に対する賃金が最低賃金を下回ると違反となります。発行日前・後との賃金を</a:t>
            </a:r>
            <a:endParaRPr lang="en-US" altLang="ja-JP" sz="1000" dirty="0"/>
          </a:p>
          <a:p>
            <a:r>
              <a:rPr lang="en-US" altLang="ja-JP" sz="1000" dirty="0"/>
              <a:t>     </a:t>
            </a:r>
            <a:r>
              <a:rPr lang="ja-JP" altLang="en-US" sz="1000" dirty="0"/>
              <a:t>算出し合算して支給するようにして下さい。</a:t>
            </a:r>
            <a:endParaRPr kumimoji="1" lang="en-US" altLang="ja-JP" sz="1000" dirty="0"/>
          </a:p>
        </p:txBody>
      </p:sp>
      <p:sp>
        <p:nvSpPr>
          <p:cNvPr id="34" name="テキスト ボックス 33"/>
          <p:cNvSpPr txBox="1"/>
          <p:nvPr/>
        </p:nvSpPr>
        <p:spPr>
          <a:xfrm>
            <a:off x="402549" y="7905328"/>
            <a:ext cx="3623041" cy="1938992"/>
          </a:xfrm>
          <a:prstGeom prst="rect">
            <a:avLst/>
          </a:prstGeom>
          <a:noFill/>
        </p:spPr>
        <p:txBody>
          <a:bodyPr wrap="square" rtlCol="0">
            <a:spAutoFit/>
          </a:bodyPr>
          <a:lstStyle/>
          <a:p>
            <a:r>
              <a:rPr lang="ja-JP" altLang="en-US" sz="1000" b="1" dirty="0">
                <a:solidFill>
                  <a:srgbClr val="FF0000"/>
                </a:solidFill>
              </a:rPr>
              <a:t>最低賃金以上かどうかを確認する方法</a:t>
            </a:r>
            <a:endParaRPr lang="en-US" altLang="ja-JP" sz="1000" b="1" dirty="0">
              <a:solidFill>
                <a:srgbClr val="FF0000"/>
              </a:solidFill>
            </a:endParaRPr>
          </a:p>
          <a:p>
            <a:r>
              <a:rPr kumimoji="1" lang="ja-JP" altLang="en-US" sz="1000" dirty="0"/>
              <a:t>①時間給制の場合　　　　　　</a:t>
            </a:r>
            <a:endParaRPr kumimoji="1" lang="en-US" altLang="ja-JP" sz="1000" dirty="0"/>
          </a:p>
          <a:p>
            <a:r>
              <a:rPr lang="ja-JP" altLang="en-US" sz="1000" dirty="0"/>
              <a:t>　　</a:t>
            </a:r>
            <a:r>
              <a:rPr lang="en-US" altLang="ja-JP" sz="1000" dirty="0"/>
              <a:t>-</a:t>
            </a:r>
            <a:r>
              <a:rPr kumimoji="1" lang="ja-JP" altLang="en-US" sz="1000" dirty="0"/>
              <a:t>時間給≧最低賃金額（時間額）</a:t>
            </a:r>
            <a:endParaRPr kumimoji="1" lang="en-US" altLang="ja-JP" sz="1000" dirty="0"/>
          </a:p>
          <a:p>
            <a:r>
              <a:rPr lang="ja-JP" altLang="en-US" sz="1000" dirty="0"/>
              <a:t>②日給制の場合            　　　 </a:t>
            </a:r>
            <a:endParaRPr lang="en-US" altLang="ja-JP" sz="1000" dirty="0"/>
          </a:p>
          <a:p>
            <a:r>
              <a:rPr lang="ja-JP" altLang="en-US" sz="1000" dirty="0"/>
              <a:t>　　</a:t>
            </a:r>
            <a:r>
              <a:rPr lang="en-US" altLang="ja-JP" sz="1000" dirty="0"/>
              <a:t>-</a:t>
            </a:r>
            <a:r>
              <a:rPr lang="ja-JP" altLang="en-US" sz="1000" dirty="0"/>
              <a:t>日給</a:t>
            </a:r>
            <a:r>
              <a:rPr lang="en-US" altLang="ja-JP" sz="1000" dirty="0"/>
              <a:t>÷1</a:t>
            </a:r>
            <a:r>
              <a:rPr lang="ja-JP" altLang="en-US" sz="1000" dirty="0"/>
              <a:t>日の所定労働時間≧最低賃金額（時間額）</a:t>
            </a:r>
            <a:endParaRPr lang="en-US" altLang="ja-JP" sz="1000" dirty="0"/>
          </a:p>
          <a:p>
            <a:r>
              <a:rPr kumimoji="1" lang="ja-JP" altLang="en-US" sz="1000" dirty="0"/>
              <a:t>③月給制の場合             　　　</a:t>
            </a:r>
            <a:endParaRPr kumimoji="1" lang="en-US" altLang="ja-JP" sz="1000" dirty="0"/>
          </a:p>
          <a:p>
            <a:r>
              <a:rPr lang="ja-JP" altLang="en-US" sz="1000" dirty="0"/>
              <a:t>　　</a:t>
            </a:r>
            <a:r>
              <a:rPr lang="en-US" altLang="ja-JP" sz="1000" dirty="0"/>
              <a:t>-</a:t>
            </a:r>
            <a:r>
              <a:rPr kumimoji="1" lang="ja-JP" altLang="en-US" sz="1000" dirty="0"/>
              <a:t>月給</a:t>
            </a:r>
            <a:r>
              <a:rPr kumimoji="1" lang="en-US" altLang="ja-JP" sz="1000" dirty="0"/>
              <a:t>÷1</a:t>
            </a:r>
            <a:r>
              <a:rPr kumimoji="1" lang="ja-JP" altLang="en-US" sz="1000" dirty="0"/>
              <a:t>ヶ月平均所定労働時間≧最低賃金額（時間給）</a:t>
            </a:r>
            <a:endParaRPr kumimoji="1" lang="en-US" altLang="ja-JP" sz="1000" dirty="0"/>
          </a:p>
          <a:p>
            <a:r>
              <a:rPr lang="ja-JP" altLang="en-US" sz="1000" dirty="0"/>
              <a:t>④出来高払制その他の請負制によって定められた賃金の場合</a:t>
            </a:r>
            <a:endParaRPr lang="en-US" altLang="ja-JP" sz="1000" dirty="0"/>
          </a:p>
          <a:p>
            <a:r>
              <a:rPr kumimoji="1" lang="ja-JP" altLang="en-US" sz="1000" dirty="0"/>
              <a:t>　　</a:t>
            </a:r>
            <a:r>
              <a:rPr kumimoji="1" lang="en-US" altLang="ja-JP" sz="1000" dirty="0"/>
              <a:t>-</a:t>
            </a:r>
            <a:r>
              <a:rPr kumimoji="1" lang="ja-JP" altLang="en-US" sz="1000" dirty="0"/>
              <a:t>計算された賃金総額を、当該賃金計算期間に出来高払制</a:t>
            </a:r>
            <a:endParaRPr lang="en-US" altLang="ja-JP" sz="1000" dirty="0"/>
          </a:p>
          <a:p>
            <a:r>
              <a:rPr kumimoji="1" lang="ja-JP" altLang="en-US" sz="1000" dirty="0"/>
              <a:t>　   その他の請負制によって労働した総労働時間数で除して時間</a:t>
            </a:r>
            <a:endParaRPr kumimoji="1" lang="en-US" altLang="ja-JP" sz="1000" dirty="0"/>
          </a:p>
          <a:p>
            <a:r>
              <a:rPr lang="en-US" altLang="ja-JP" sz="1000" dirty="0"/>
              <a:t>       </a:t>
            </a:r>
            <a:r>
              <a:rPr lang="ja-JP" altLang="en-US" sz="1000" dirty="0"/>
              <a:t>当たりの金額に換算して、最低賃金（時間額）と比較します。</a:t>
            </a:r>
            <a:endParaRPr kumimoji="1" lang="en-US" altLang="ja-JP" sz="1000" dirty="0"/>
          </a:p>
          <a:p>
            <a:r>
              <a:rPr lang="ja-JP" altLang="en-US" sz="1000" dirty="0"/>
              <a:t>　</a:t>
            </a:r>
            <a:endParaRPr kumimoji="1" lang="ja-JP" altLang="en-US" sz="1000" dirty="0"/>
          </a:p>
        </p:txBody>
      </p:sp>
      <p:pic>
        <p:nvPicPr>
          <p:cNvPr id="39" name="図 3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50594" y="9141639"/>
            <a:ext cx="737466" cy="566684"/>
          </a:xfrm>
          <a:prstGeom prst="rect">
            <a:avLst/>
          </a:prstGeom>
        </p:spPr>
      </p:pic>
      <p:sp>
        <p:nvSpPr>
          <p:cNvPr id="40" name="テキスト ボックス 39"/>
          <p:cNvSpPr txBox="1"/>
          <p:nvPr/>
        </p:nvSpPr>
        <p:spPr>
          <a:xfrm>
            <a:off x="3955820" y="7699025"/>
            <a:ext cx="2712998" cy="246221"/>
          </a:xfrm>
          <a:prstGeom prst="rect">
            <a:avLst/>
          </a:prstGeom>
          <a:noFill/>
        </p:spPr>
        <p:txBody>
          <a:bodyPr wrap="square" rtlCol="0">
            <a:spAutoFit/>
          </a:bodyPr>
          <a:lstStyle/>
          <a:p>
            <a:r>
              <a:rPr kumimoji="1" lang="ja-JP" altLang="en-US" sz="1000" b="1" u="sng" dirty="0">
                <a:solidFill>
                  <a:srgbClr val="FF0000"/>
                </a:solidFill>
              </a:rPr>
              <a:t>月給制の場合の例：福井県で働く場合</a:t>
            </a:r>
          </a:p>
        </p:txBody>
      </p:sp>
      <p:sp>
        <p:nvSpPr>
          <p:cNvPr id="41" name="テキスト ボックス 40"/>
          <p:cNvSpPr txBox="1"/>
          <p:nvPr/>
        </p:nvSpPr>
        <p:spPr>
          <a:xfrm>
            <a:off x="3940577" y="7893563"/>
            <a:ext cx="1828204" cy="923330"/>
          </a:xfrm>
          <a:prstGeom prst="rect">
            <a:avLst/>
          </a:prstGeom>
          <a:noFill/>
        </p:spPr>
        <p:txBody>
          <a:bodyPr wrap="square" rtlCol="0">
            <a:spAutoFit/>
          </a:bodyPr>
          <a:lstStyle/>
          <a:p>
            <a:r>
              <a:rPr kumimoji="1" lang="ja-JP" altLang="en-US" sz="900" dirty="0"/>
              <a:t>基本給　　　</a:t>
            </a:r>
            <a:r>
              <a:rPr lang="en-US" altLang="ja-JP" sz="900" dirty="0"/>
              <a:t>170,000</a:t>
            </a:r>
            <a:r>
              <a:rPr kumimoji="1" lang="ja-JP" altLang="en-US" sz="900" dirty="0"/>
              <a:t>円</a:t>
            </a:r>
            <a:endParaRPr kumimoji="1" lang="en-US" altLang="ja-JP" sz="900" dirty="0"/>
          </a:p>
          <a:p>
            <a:r>
              <a:rPr lang="ja-JP" altLang="en-US" sz="900" dirty="0"/>
              <a:t>職務手当　 </a:t>
            </a:r>
            <a:r>
              <a:rPr lang="en-US" altLang="ja-JP" sz="900" dirty="0"/>
              <a:t>  10,000</a:t>
            </a:r>
            <a:r>
              <a:rPr lang="ja-JP" altLang="en-US" sz="900" dirty="0"/>
              <a:t>円</a:t>
            </a:r>
            <a:endParaRPr lang="en-US" altLang="ja-JP" sz="900" dirty="0"/>
          </a:p>
          <a:p>
            <a:r>
              <a:rPr kumimoji="1" lang="ja-JP" altLang="en-US" sz="900" dirty="0"/>
              <a:t>通勤手当         </a:t>
            </a:r>
            <a:r>
              <a:rPr kumimoji="1" lang="en-US" altLang="ja-JP" sz="900" dirty="0"/>
              <a:t>5,000</a:t>
            </a:r>
            <a:r>
              <a:rPr kumimoji="1" lang="ja-JP" altLang="en-US" sz="900" dirty="0"/>
              <a:t>円</a:t>
            </a:r>
            <a:endParaRPr kumimoji="1" lang="en-US" altLang="ja-JP" sz="900" dirty="0"/>
          </a:p>
          <a:p>
            <a:r>
              <a:rPr lang="ja-JP" altLang="en-US" sz="900" dirty="0"/>
              <a:t>時間外手当  </a:t>
            </a:r>
            <a:r>
              <a:rPr lang="en-US" altLang="ja-JP" sz="900" dirty="0"/>
              <a:t>20,000</a:t>
            </a:r>
            <a:r>
              <a:rPr lang="ja-JP" altLang="en-US" sz="900" dirty="0"/>
              <a:t>円</a:t>
            </a:r>
            <a:endParaRPr lang="en-US" altLang="ja-JP" sz="900" dirty="0"/>
          </a:p>
          <a:p>
            <a:endParaRPr kumimoji="1" lang="en-US" altLang="ja-JP" sz="900" dirty="0"/>
          </a:p>
          <a:p>
            <a:r>
              <a:rPr lang="ja-JP" altLang="en-US" sz="900" dirty="0"/>
              <a:t>合計               </a:t>
            </a:r>
            <a:r>
              <a:rPr lang="en-US" altLang="ja-JP" sz="900" dirty="0"/>
              <a:t>205,000</a:t>
            </a:r>
            <a:r>
              <a:rPr lang="ja-JP" altLang="en-US" sz="900" dirty="0"/>
              <a:t>円</a:t>
            </a:r>
            <a:endParaRPr kumimoji="1" lang="ja-JP" altLang="en-US" sz="900" dirty="0"/>
          </a:p>
        </p:txBody>
      </p:sp>
      <p:cxnSp>
        <p:nvCxnSpPr>
          <p:cNvPr id="42" name="直線コネクタ 41"/>
          <p:cNvCxnSpPr/>
          <p:nvPr/>
        </p:nvCxnSpPr>
        <p:spPr>
          <a:xfrm flipV="1">
            <a:off x="3991889" y="8532742"/>
            <a:ext cx="1237311"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5260010" y="7992517"/>
            <a:ext cx="1597990" cy="646331"/>
          </a:xfrm>
          <a:prstGeom prst="rect">
            <a:avLst/>
          </a:prstGeom>
          <a:noFill/>
        </p:spPr>
        <p:txBody>
          <a:bodyPr wrap="square" rtlCol="0">
            <a:spAutoFit/>
          </a:bodyPr>
          <a:lstStyle/>
          <a:p>
            <a:r>
              <a:rPr kumimoji="1" lang="ja-JP" altLang="en-US" sz="900" dirty="0"/>
              <a:t>労働時間</a:t>
            </a:r>
            <a:r>
              <a:rPr kumimoji="1" lang="en-US" altLang="ja-JP" sz="900" dirty="0"/>
              <a:t>/</a:t>
            </a:r>
            <a:r>
              <a:rPr kumimoji="1" lang="ja-JP" altLang="en-US" sz="900" dirty="0"/>
              <a:t>日　･･･　　</a:t>
            </a:r>
            <a:r>
              <a:rPr kumimoji="1" lang="en-US" altLang="ja-JP" sz="900" dirty="0"/>
              <a:t>8</a:t>
            </a:r>
            <a:r>
              <a:rPr kumimoji="1" lang="ja-JP" altLang="en-US" sz="900" dirty="0"/>
              <a:t>時間</a:t>
            </a:r>
            <a:endParaRPr kumimoji="1" lang="en-US" altLang="ja-JP" sz="900" dirty="0"/>
          </a:p>
          <a:p>
            <a:r>
              <a:rPr lang="ja-JP" altLang="en-US" sz="900" dirty="0"/>
              <a:t>月間労働日数　･･･　</a:t>
            </a:r>
            <a:r>
              <a:rPr lang="en-US" altLang="ja-JP" sz="900" dirty="0"/>
              <a:t>22</a:t>
            </a:r>
            <a:r>
              <a:rPr lang="ja-JP" altLang="en-US" sz="900" dirty="0"/>
              <a:t>日</a:t>
            </a:r>
            <a:endParaRPr lang="en-US" altLang="ja-JP" sz="900" dirty="0"/>
          </a:p>
          <a:p>
            <a:r>
              <a:rPr lang="ja-JP" altLang="en-US" sz="900" dirty="0"/>
              <a:t>福井県の</a:t>
            </a:r>
            <a:endParaRPr lang="en-US" altLang="ja-JP" sz="900" dirty="0"/>
          </a:p>
          <a:p>
            <a:r>
              <a:rPr kumimoji="1" lang="ja-JP" altLang="en-US" sz="900" dirty="0"/>
              <a:t>最低賃金</a:t>
            </a:r>
            <a:r>
              <a:rPr lang="ja-JP" altLang="en-US" sz="900" dirty="0"/>
              <a:t>　・・・</a:t>
            </a:r>
            <a:r>
              <a:rPr kumimoji="1" lang="ja-JP" altLang="en-US" sz="900" dirty="0"/>
              <a:t>　　　　</a:t>
            </a:r>
            <a:r>
              <a:rPr kumimoji="1" lang="en-US" altLang="ja-JP" sz="900" dirty="0"/>
              <a:t>803</a:t>
            </a:r>
            <a:r>
              <a:rPr kumimoji="1" lang="ja-JP" altLang="en-US" sz="900" dirty="0"/>
              <a:t>円</a:t>
            </a:r>
          </a:p>
        </p:txBody>
      </p:sp>
      <p:sp>
        <p:nvSpPr>
          <p:cNvPr id="44" name="テキスト ボックス 43"/>
          <p:cNvSpPr txBox="1"/>
          <p:nvPr/>
        </p:nvSpPr>
        <p:spPr>
          <a:xfrm>
            <a:off x="3917226" y="8768771"/>
            <a:ext cx="2564904" cy="507831"/>
          </a:xfrm>
          <a:prstGeom prst="rect">
            <a:avLst/>
          </a:prstGeom>
          <a:noFill/>
        </p:spPr>
        <p:txBody>
          <a:bodyPr wrap="square" rtlCol="0">
            <a:spAutoFit/>
          </a:bodyPr>
          <a:lstStyle/>
          <a:p>
            <a:r>
              <a:rPr lang="en-US" altLang="ja-JP" sz="900" dirty="0"/>
              <a:t>205,000</a:t>
            </a:r>
            <a:r>
              <a:rPr kumimoji="1" lang="ja-JP" altLang="en-US" sz="900" dirty="0"/>
              <a:t>円－（</a:t>
            </a:r>
            <a:r>
              <a:rPr kumimoji="1" lang="en-US" altLang="ja-JP" sz="900" dirty="0"/>
              <a:t>5,000</a:t>
            </a:r>
            <a:r>
              <a:rPr kumimoji="1" lang="ja-JP" altLang="en-US" sz="900" dirty="0"/>
              <a:t>円</a:t>
            </a:r>
            <a:r>
              <a:rPr kumimoji="1" lang="en-US" altLang="ja-JP" sz="900" dirty="0"/>
              <a:t>+20,000</a:t>
            </a:r>
            <a:r>
              <a:rPr kumimoji="1" lang="ja-JP" altLang="en-US" sz="900" dirty="0"/>
              <a:t>円）</a:t>
            </a:r>
            <a:r>
              <a:rPr kumimoji="1" lang="en-US" altLang="ja-JP" sz="900" dirty="0"/>
              <a:t>=180,000</a:t>
            </a:r>
            <a:r>
              <a:rPr kumimoji="1" lang="ja-JP" altLang="en-US" sz="900" dirty="0"/>
              <a:t>円</a:t>
            </a:r>
            <a:endParaRPr kumimoji="1" lang="en-US" altLang="ja-JP" sz="900" dirty="0"/>
          </a:p>
          <a:p>
            <a:r>
              <a:rPr lang="en-US" altLang="ja-JP" sz="900" dirty="0"/>
              <a:t>180,000</a:t>
            </a:r>
            <a:r>
              <a:rPr kumimoji="1" lang="ja-JP" altLang="en-US" sz="900" dirty="0"/>
              <a:t>円</a:t>
            </a:r>
            <a:r>
              <a:rPr kumimoji="1" lang="en-US" altLang="ja-JP" sz="900" dirty="0"/>
              <a:t>÷176h(22</a:t>
            </a:r>
            <a:r>
              <a:rPr kumimoji="1" lang="ja-JP" altLang="en-US" sz="900" dirty="0"/>
              <a:t>日</a:t>
            </a:r>
            <a:r>
              <a:rPr kumimoji="1" lang="en-US" altLang="ja-JP" sz="900" dirty="0"/>
              <a:t>×8h)</a:t>
            </a:r>
            <a:r>
              <a:rPr lang="en-US" altLang="ja-JP" sz="900" dirty="0"/>
              <a:t>=1023</a:t>
            </a:r>
            <a:r>
              <a:rPr lang="ja-JP" altLang="en-US" sz="900" dirty="0"/>
              <a:t>円≻</a:t>
            </a:r>
            <a:r>
              <a:rPr lang="en-US" altLang="ja-JP" sz="900" dirty="0"/>
              <a:t>803</a:t>
            </a:r>
            <a:r>
              <a:rPr lang="ja-JP" altLang="en-US" sz="900" dirty="0"/>
              <a:t>円</a:t>
            </a:r>
            <a:endParaRPr lang="en-US" altLang="ja-JP" sz="900" dirty="0"/>
          </a:p>
          <a:p>
            <a:r>
              <a:rPr kumimoji="1" lang="ja-JP" altLang="en-US" sz="900" dirty="0"/>
              <a:t>　となり、最低賃金を上回ります。</a:t>
            </a:r>
            <a:r>
              <a:rPr kumimoji="1" lang="ja-JP" altLang="en-US" sz="900" b="1" dirty="0">
                <a:solidFill>
                  <a:srgbClr val="FF0000"/>
                </a:solidFill>
              </a:rPr>
              <a:t>◎</a:t>
            </a:r>
            <a:endParaRPr kumimoji="1" lang="en-US" altLang="ja-JP" sz="900" b="1" dirty="0">
              <a:solidFill>
                <a:srgbClr val="FF0000"/>
              </a:solidFill>
            </a:endParaRPr>
          </a:p>
        </p:txBody>
      </p:sp>
      <p:sp>
        <p:nvSpPr>
          <p:cNvPr id="45" name="テキスト ボックス 44"/>
          <p:cNvSpPr txBox="1"/>
          <p:nvPr/>
        </p:nvSpPr>
        <p:spPr>
          <a:xfrm>
            <a:off x="3995406" y="9211790"/>
            <a:ext cx="1953873" cy="507831"/>
          </a:xfrm>
          <a:prstGeom prst="rect">
            <a:avLst/>
          </a:prstGeom>
          <a:noFill/>
        </p:spPr>
        <p:txBody>
          <a:bodyPr wrap="square" rtlCol="0">
            <a:spAutoFit/>
          </a:bodyPr>
          <a:lstStyle/>
          <a:p>
            <a:r>
              <a:rPr kumimoji="1" lang="ja-JP" altLang="en-US" sz="900" u="sng" dirty="0"/>
              <a:t>適正な計算方法で最低賃金を下回らないように</a:t>
            </a:r>
            <a:r>
              <a:rPr kumimoji="1" lang="en-US" altLang="ja-JP" sz="900" u="sng" dirty="0"/>
              <a:t>10</a:t>
            </a:r>
            <a:r>
              <a:rPr kumimoji="1" lang="ja-JP" altLang="en-US" sz="900" u="sng" dirty="0"/>
              <a:t>月</a:t>
            </a:r>
            <a:r>
              <a:rPr kumimoji="1" lang="en-US" altLang="ja-JP" sz="900" u="sng" dirty="0"/>
              <a:t>1</a:t>
            </a:r>
            <a:r>
              <a:rPr kumimoji="1" lang="ja-JP" altLang="en-US" sz="900" u="sng" dirty="0"/>
              <a:t>日以降のご対応をお願い致します。</a:t>
            </a:r>
          </a:p>
        </p:txBody>
      </p:sp>
      <p:pic>
        <p:nvPicPr>
          <p:cNvPr id="46" name="図 4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82723" y="8712220"/>
            <a:ext cx="435737" cy="377880"/>
          </a:xfrm>
          <a:prstGeom prst="rect">
            <a:avLst/>
          </a:prstGeom>
        </p:spPr>
      </p:pic>
      <p:sp>
        <p:nvSpPr>
          <p:cNvPr id="3" name="左中かっこ 2"/>
          <p:cNvSpPr/>
          <p:nvPr/>
        </p:nvSpPr>
        <p:spPr>
          <a:xfrm>
            <a:off x="2347528" y="2684748"/>
            <a:ext cx="192490" cy="93610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7" name="正方形/長方形 46"/>
          <p:cNvSpPr/>
          <p:nvPr/>
        </p:nvSpPr>
        <p:spPr>
          <a:xfrm>
            <a:off x="5288616" y="7961081"/>
            <a:ext cx="1429844" cy="7104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92720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7965504" y="4808984"/>
            <a:ext cx="4548040"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defPPr>
              <a:defRPr lang="ja-JP"/>
            </a:defPPr>
            <a:lvl1pPr marL="0" algn="l" defTabSz="914235" rtl="0" eaLnBrk="1" latinLnBrk="0" hangingPunct="1">
              <a:defRPr kumimoji="1" sz="1800" kern="1200">
                <a:solidFill>
                  <a:schemeClr val="dk1"/>
                </a:solidFill>
                <a:latin typeface="+mn-lt"/>
                <a:ea typeface="+mn-ea"/>
                <a:cs typeface="+mn-cs"/>
              </a:defRPr>
            </a:lvl1pPr>
            <a:lvl2pPr marL="457117" algn="l" defTabSz="914235" rtl="0" eaLnBrk="1" latinLnBrk="0" hangingPunct="1">
              <a:defRPr kumimoji="1" sz="1800" kern="1200">
                <a:solidFill>
                  <a:schemeClr val="dk1"/>
                </a:solidFill>
                <a:latin typeface="+mn-lt"/>
                <a:ea typeface="+mn-ea"/>
                <a:cs typeface="+mn-cs"/>
              </a:defRPr>
            </a:lvl2pPr>
            <a:lvl3pPr marL="914235" algn="l" defTabSz="914235" rtl="0" eaLnBrk="1" latinLnBrk="0" hangingPunct="1">
              <a:defRPr kumimoji="1" sz="1800" kern="1200">
                <a:solidFill>
                  <a:schemeClr val="dk1"/>
                </a:solidFill>
                <a:latin typeface="+mn-lt"/>
                <a:ea typeface="+mn-ea"/>
                <a:cs typeface="+mn-cs"/>
              </a:defRPr>
            </a:lvl3pPr>
            <a:lvl4pPr marL="1371353" algn="l" defTabSz="914235" rtl="0" eaLnBrk="1" latinLnBrk="0" hangingPunct="1">
              <a:defRPr kumimoji="1" sz="1800" kern="1200">
                <a:solidFill>
                  <a:schemeClr val="dk1"/>
                </a:solidFill>
                <a:latin typeface="+mn-lt"/>
                <a:ea typeface="+mn-ea"/>
                <a:cs typeface="+mn-cs"/>
              </a:defRPr>
            </a:lvl4pPr>
            <a:lvl5pPr marL="1828470" algn="l" defTabSz="914235" rtl="0" eaLnBrk="1" latinLnBrk="0" hangingPunct="1">
              <a:defRPr kumimoji="1" sz="1800" kern="1200">
                <a:solidFill>
                  <a:schemeClr val="dk1"/>
                </a:solidFill>
                <a:latin typeface="+mn-lt"/>
                <a:ea typeface="+mn-ea"/>
                <a:cs typeface="+mn-cs"/>
              </a:defRPr>
            </a:lvl5pPr>
            <a:lvl6pPr marL="2285588" algn="l" defTabSz="914235" rtl="0" eaLnBrk="1" latinLnBrk="0" hangingPunct="1">
              <a:defRPr kumimoji="1" sz="1800" kern="1200">
                <a:solidFill>
                  <a:schemeClr val="dk1"/>
                </a:solidFill>
                <a:latin typeface="+mn-lt"/>
                <a:ea typeface="+mn-ea"/>
                <a:cs typeface="+mn-cs"/>
              </a:defRPr>
            </a:lvl6pPr>
            <a:lvl7pPr marL="2742705" algn="l" defTabSz="914235" rtl="0" eaLnBrk="1" latinLnBrk="0" hangingPunct="1">
              <a:defRPr kumimoji="1" sz="1800" kern="1200">
                <a:solidFill>
                  <a:schemeClr val="dk1"/>
                </a:solidFill>
                <a:latin typeface="+mn-lt"/>
                <a:ea typeface="+mn-ea"/>
                <a:cs typeface="+mn-cs"/>
              </a:defRPr>
            </a:lvl7pPr>
            <a:lvl8pPr marL="3199823" algn="l" defTabSz="914235" rtl="0" eaLnBrk="1" latinLnBrk="0" hangingPunct="1">
              <a:defRPr kumimoji="1" sz="1800" kern="1200">
                <a:solidFill>
                  <a:schemeClr val="dk1"/>
                </a:solidFill>
                <a:latin typeface="+mn-lt"/>
                <a:ea typeface="+mn-ea"/>
                <a:cs typeface="+mn-cs"/>
              </a:defRPr>
            </a:lvl8pPr>
            <a:lvl9pPr marL="3656940" algn="l" defTabSz="914235" rtl="0" eaLnBrk="1" latinLnBrk="0" hangingPunct="1">
              <a:defRPr kumimoji="1" sz="1800" kern="1200">
                <a:solidFill>
                  <a:schemeClr val="dk1"/>
                </a:solidFill>
                <a:latin typeface="+mn-lt"/>
                <a:ea typeface="+mn-ea"/>
                <a:cs typeface="+mn-cs"/>
              </a:defRPr>
            </a:lvl9pPr>
          </a:lstStyle>
          <a:p>
            <a:r>
              <a:rPr kumimoji="1" lang="en-US" altLang="ja-JP" dirty="0"/>
              <a:t>【</a:t>
            </a:r>
            <a:r>
              <a:rPr kumimoji="1" lang="ja-JP" altLang="en-US" dirty="0"/>
              <a:t>去年</a:t>
            </a:r>
            <a:r>
              <a:rPr kumimoji="1" lang="en-US" altLang="ja-JP" dirty="0"/>
              <a:t>】</a:t>
            </a:r>
            <a:r>
              <a:rPr kumimoji="1" lang="ja-JP" altLang="en-US" dirty="0"/>
              <a:t>仕事前の着替えや掃除は労働時間か</a:t>
            </a:r>
            <a:endParaRPr kumimoji="1" lang="en-US" altLang="ja-JP" dirty="0"/>
          </a:p>
          <a:p>
            <a:r>
              <a:rPr lang="en-US" altLang="ja-JP" dirty="0"/>
              <a:t>【</a:t>
            </a:r>
            <a:r>
              <a:rPr lang="ja-JP" altLang="en-US" dirty="0"/>
              <a:t>一昨年</a:t>
            </a:r>
            <a:r>
              <a:rPr lang="en-US" altLang="ja-JP" dirty="0"/>
              <a:t>】</a:t>
            </a:r>
            <a:r>
              <a:rPr lang="ja-JP" altLang="en-US" dirty="0"/>
              <a:t>外国人労働者の採用</a:t>
            </a:r>
            <a:endParaRPr kumimoji="1" lang="ja-JP" altLang="en-US" dirty="0"/>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869" y="713162"/>
            <a:ext cx="2563167" cy="1427693"/>
          </a:xfrm>
          <a:prstGeom prst="rect">
            <a:avLst/>
          </a:prstGeom>
        </p:spPr>
      </p:pic>
      <p:sp>
        <p:nvSpPr>
          <p:cNvPr id="5" name="吹き出し: 角を丸めた四角形 4">
            <a:extLst>
              <a:ext uri="{FF2B5EF4-FFF2-40B4-BE49-F238E27FC236}">
                <a16:creationId xmlns="" xmlns:a16="http://schemas.microsoft.com/office/drawing/2014/main" id="{2CF2E2CD-266E-41E9-8C60-A0284C712989}"/>
              </a:ext>
            </a:extLst>
          </p:cNvPr>
          <p:cNvSpPr/>
          <p:nvPr/>
        </p:nvSpPr>
        <p:spPr>
          <a:xfrm>
            <a:off x="954909" y="7305506"/>
            <a:ext cx="1901744" cy="1494997"/>
          </a:xfrm>
          <a:prstGeom prst="wedgeRoundRectCallout">
            <a:avLst>
              <a:gd name="adj1" fmla="val -56965"/>
              <a:gd name="adj2" fmla="val -31593"/>
              <a:gd name="adj3" fmla="val 16667"/>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フッター プレースホルダー 4">
            <a:extLst>
              <a:ext uri="{FF2B5EF4-FFF2-40B4-BE49-F238E27FC236}">
                <a16:creationId xmlns="" xmlns:a16="http://schemas.microsoft.com/office/drawing/2014/main" id="{46B458B5-87AF-49C2-9413-D5F8EF4F5629}"/>
              </a:ext>
            </a:extLst>
          </p:cNvPr>
          <p:cNvSpPr txBox="1">
            <a:spLocks/>
          </p:cNvSpPr>
          <p:nvPr/>
        </p:nvSpPr>
        <p:spPr>
          <a:xfrm>
            <a:off x="4051590" y="9553610"/>
            <a:ext cx="2640035" cy="177272"/>
          </a:xfrm>
          <a:prstGeom prst="rect">
            <a:avLst/>
          </a:prstGeom>
        </p:spPr>
        <p:txBody>
          <a:bodyPr vert="horz" lIns="91440" tIns="45720" rIns="91440" bIns="45720" rtlCol="0" anchor="ctr"/>
          <a:lstStyle>
            <a:defPPr>
              <a:defRPr lang="ja-JP"/>
            </a:defPPr>
            <a:lvl1pPr marL="0" algn="ctr" defTabSz="914235" rtl="0" eaLnBrk="1" latinLnBrk="0" hangingPunct="1">
              <a:defRPr kumimoji="1" sz="1200" kern="1200">
                <a:solidFill>
                  <a:schemeClr val="tx1">
                    <a:tint val="75000"/>
                  </a:schemeClr>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a:lstStyle>
          <a:p>
            <a:r>
              <a:rPr lang="en-US" altLang="ja-JP" sz="800" dirty="0">
                <a:latin typeface="HG丸ｺﾞｼｯｸM-PRO" pitchFamily="50" charset="-128"/>
                <a:ea typeface="HG丸ｺﾞｼｯｸM-PRO" pitchFamily="50" charset="-128"/>
              </a:rPr>
              <a:t>Copyright</a:t>
            </a:r>
            <a:r>
              <a:rPr lang="ja-JP" altLang="en-US" sz="800" dirty="0">
                <a:latin typeface="HG丸ｺﾞｼｯｸM-PRO" pitchFamily="50" charset="-128"/>
                <a:ea typeface="HG丸ｺﾞｼｯｸM-PRO" pitchFamily="50" charset="-128"/>
              </a:rPr>
              <a:t>北出経営労務事務所</a:t>
            </a:r>
            <a:r>
              <a:rPr lang="en-US" altLang="ja-JP" sz="800" dirty="0">
                <a:latin typeface="HG丸ｺﾞｼｯｸM-PRO" pitchFamily="50" charset="-128"/>
                <a:ea typeface="HG丸ｺﾞｼｯｸM-PRO" pitchFamily="50" charset="-128"/>
              </a:rPr>
              <a:t>All Rights Reserved.</a:t>
            </a:r>
            <a:endParaRPr lang="ja-JP" altLang="en-US" sz="800" dirty="0">
              <a:latin typeface="HG丸ｺﾞｼｯｸM-PRO" pitchFamily="50" charset="-128"/>
              <a:ea typeface="HG丸ｺﾞｼｯｸM-PRO" pitchFamily="50" charset="-128"/>
            </a:endParaRPr>
          </a:p>
        </p:txBody>
      </p:sp>
      <p:pic>
        <p:nvPicPr>
          <p:cNvPr id="7" name="図 6">
            <a:extLst>
              <a:ext uri="{FF2B5EF4-FFF2-40B4-BE49-F238E27FC236}">
                <a16:creationId xmlns="" xmlns:a16="http://schemas.microsoft.com/office/drawing/2014/main" id="{50E43D4E-E996-4C3A-B77A-19FF8F8446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2692" y="837271"/>
            <a:ext cx="2533167" cy="1480313"/>
          </a:xfrm>
          <a:prstGeom prst="rect">
            <a:avLst/>
          </a:prstGeom>
        </p:spPr>
      </p:pic>
      <p:pic>
        <p:nvPicPr>
          <p:cNvPr id="8" name="図 7">
            <a:extLst>
              <a:ext uri="{FF2B5EF4-FFF2-40B4-BE49-F238E27FC236}">
                <a16:creationId xmlns="" xmlns:a16="http://schemas.microsoft.com/office/drawing/2014/main" id="{F1AFF793-A997-4F90-8752-67E8334BC6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200" y="2194682"/>
            <a:ext cx="720080" cy="837302"/>
          </a:xfrm>
          <a:prstGeom prst="rect">
            <a:avLst/>
          </a:prstGeom>
        </p:spPr>
      </p:pic>
      <p:pic>
        <p:nvPicPr>
          <p:cNvPr id="9" name="図 8">
            <a:extLst>
              <a:ext uri="{FF2B5EF4-FFF2-40B4-BE49-F238E27FC236}">
                <a16:creationId xmlns="" xmlns:a16="http://schemas.microsoft.com/office/drawing/2014/main" id="{9A775F32-15DF-4CB9-8E74-A998A2D310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72985" y="1527169"/>
            <a:ext cx="1158328" cy="841719"/>
          </a:xfrm>
          <a:prstGeom prst="rect">
            <a:avLst/>
          </a:prstGeom>
        </p:spPr>
      </p:pic>
      <p:sp>
        <p:nvSpPr>
          <p:cNvPr id="10" name="吹き出し: 角を丸めた四角形 9">
            <a:extLst>
              <a:ext uri="{FF2B5EF4-FFF2-40B4-BE49-F238E27FC236}">
                <a16:creationId xmlns="" xmlns:a16="http://schemas.microsoft.com/office/drawing/2014/main" id="{F0B851BC-3142-43F0-A4BB-2553365C02BA}"/>
              </a:ext>
            </a:extLst>
          </p:cNvPr>
          <p:cNvSpPr/>
          <p:nvPr/>
        </p:nvSpPr>
        <p:spPr>
          <a:xfrm>
            <a:off x="1291395" y="2412979"/>
            <a:ext cx="5187787" cy="473205"/>
          </a:xfrm>
          <a:prstGeom prst="wedgeRoundRectCallout">
            <a:avLst>
              <a:gd name="adj1" fmla="val -55822"/>
              <a:gd name="adj2" fmla="val -2993"/>
              <a:gd name="adj3" fmla="val 16667"/>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a:extLst>
              <a:ext uri="{FF2B5EF4-FFF2-40B4-BE49-F238E27FC236}">
                <a16:creationId xmlns="" xmlns:a16="http://schemas.microsoft.com/office/drawing/2014/main" id="{AC4F7B27-99CB-4242-9E89-8E218904950A}"/>
              </a:ext>
            </a:extLst>
          </p:cNvPr>
          <p:cNvSpPr txBox="1"/>
          <p:nvPr/>
        </p:nvSpPr>
        <p:spPr>
          <a:xfrm>
            <a:off x="1291394" y="2383585"/>
            <a:ext cx="5286406" cy="507831"/>
          </a:xfrm>
          <a:prstGeom prst="rect">
            <a:avLst/>
          </a:prstGeom>
          <a:noFill/>
        </p:spPr>
        <p:txBody>
          <a:bodyPr wrap="square" rtlCol="0">
            <a:spAutoFit/>
          </a:bodyPr>
          <a:lstStyle/>
          <a:p>
            <a:r>
              <a:rPr kumimoji="1" lang="ja-JP" altLang="en-US" sz="900" dirty="0">
                <a:latin typeface="HG丸ｺﾞｼｯｸM-PRO" panose="020F0600000000000000" pitchFamily="50" charset="-128"/>
                <a:ea typeface="HG丸ｺﾞｼｯｸM-PRO" panose="020F0600000000000000" pitchFamily="50" charset="-128"/>
              </a:rPr>
              <a:t>ご安心ください。通勤途中の交通事故であれば労災対象です。そもそも通勤災害と</a:t>
            </a:r>
            <a:r>
              <a:rPr lang="ja-JP" altLang="en-US" sz="900" dirty="0">
                <a:latin typeface="HG丸ｺﾞｼｯｸM-PRO" panose="020F0600000000000000" pitchFamily="50" charset="-128"/>
                <a:ea typeface="HG丸ｺﾞｼｯｸM-PRO" panose="020F0600000000000000" pitchFamily="50" charset="-128"/>
              </a:rPr>
              <a:t>は、労働者が就業に関し、住居と就業の場所との間を通常（合理的）経路で往復する途上における事故の事を言います。</a:t>
            </a:r>
            <a:r>
              <a:rPr kumimoji="1" lang="ja-JP" altLang="en-US" sz="900" dirty="0">
                <a:latin typeface="HG丸ｺﾞｼｯｸM-PRO" panose="020F0600000000000000" pitchFamily="50" charset="-128"/>
                <a:ea typeface="HG丸ｺﾞｼｯｸM-PRO" panose="020F0600000000000000" pitchFamily="50" charset="-128"/>
              </a:rPr>
              <a:t>合理的な経路での通勤であることが重要です。</a:t>
            </a:r>
          </a:p>
        </p:txBody>
      </p:sp>
      <p:pic>
        <p:nvPicPr>
          <p:cNvPr id="12" name="図 11">
            <a:extLst>
              <a:ext uri="{FF2B5EF4-FFF2-40B4-BE49-F238E27FC236}">
                <a16:creationId xmlns="" xmlns:a16="http://schemas.microsoft.com/office/drawing/2014/main" id="{BC2299E1-567F-48D3-BC4E-A5351F82A18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63397" y="934614"/>
            <a:ext cx="1379333" cy="1379333"/>
          </a:xfrm>
          <a:prstGeom prst="rect">
            <a:avLst/>
          </a:prstGeom>
        </p:spPr>
      </p:pic>
      <p:pic>
        <p:nvPicPr>
          <p:cNvPr id="14" name="図 13">
            <a:extLst>
              <a:ext uri="{FF2B5EF4-FFF2-40B4-BE49-F238E27FC236}">
                <a16:creationId xmlns="" xmlns:a16="http://schemas.microsoft.com/office/drawing/2014/main" id="{3CBA8789-A087-48F3-8111-1F19DB66CB1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89141" y="2699819"/>
            <a:ext cx="608136" cy="822269"/>
          </a:xfrm>
          <a:prstGeom prst="rect">
            <a:avLst/>
          </a:prstGeom>
        </p:spPr>
      </p:pic>
      <p:sp>
        <p:nvSpPr>
          <p:cNvPr id="15" name="吹き出し: 角を丸めた四角形 14">
            <a:extLst>
              <a:ext uri="{FF2B5EF4-FFF2-40B4-BE49-F238E27FC236}">
                <a16:creationId xmlns="" xmlns:a16="http://schemas.microsoft.com/office/drawing/2014/main" id="{42C0BCA7-3D14-4AB1-ABA3-56E96C215424}"/>
              </a:ext>
            </a:extLst>
          </p:cNvPr>
          <p:cNvSpPr/>
          <p:nvPr/>
        </p:nvSpPr>
        <p:spPr>
          <a:xfrm>
            <a:off x="2170654" y="3003845"/>
            <a:ext cx="3527884" cy="272950"/>
          </a:xfrm>
          <a:prstGeom prst="wedgeRoundRectCallout">
            <a:avLst>
              <a:gd name="adj1" fmla="val 56079"/>
              <a:gd name="adj2" fmla="val 21242"/>
              <a:gd name="adj3" fmla="val 16667"/>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 xmlns:a16="http://schemas.microsoft.com/office/drawing/2014/main" id="{51275EFB-F082-4372-B5B9-7D0019B97DAC}"/>
              </a:ext>
            </a:extLst>
          </p:cNvPr>
          <p:cNvSpPr txBox="1"/>
          <p:nvPr/>
        </p:nvSpPr>
        <p:spPr>
          <a:xfrm>
            <a:off x="2206425" y="3011114"/>
            <a:ext cx="3456343" cy="232791"/>
          </a:xfrm>
          <a:prstGeom prst="rect">
            <a:avLst/>
          </a:prstGeom>
          <a:noFill/>
        </p:spPr>
        <p:txBody>
          <a:bodyPr wrap="square" rtlCol="0">
            <a:spAutoFit/>
          </a:bodyPr>
          <a:lstStyle/>
          <a:p>
            <a:r>
              <a:rPr lang="ja-JP" altLang="en-US" sz="900" dirty="0">
                <a:latin typeface="HG丸ｺﾞｼｯｸM-PRO" panose="020F0600000000000000" pitchFamily="50" charset="-128"/>
                <a:ea typeface="HG丸ｺﾞｼｯｸM-PRO" panose="020F0600000000000000" pitchFamily="50" charset="-128"/>
              </a:rPr>
              <a:t>合理的な経路って？どういう場合に労災対象になるんですか？</a:t>
            </a:r>
            <a:endParaRPr kumimoji="1" lang="ja-JP" altLang="en-US" sz="900" dirty="0">
              <a:latin typeface="HG丸ｺﾞｼｯｸM-PRO" panose="020F0600000000000000" pitchFamily="50" charset="-128"/>
              <a:ea typeface="HG丸ｺﾞｼｯｸM-PRO" panose="020F0600000000000000" pitchFamily="50" charset="-128"/>
            </a:endParaRPr>
          </a:p>
        </p:txBody>
      </p:sp>
      <p:pic>
        <p:nvPicPr>
          <p:cNvPr id="17" name="図 16">
            <a:extLst>
              <a:ext uri="{FF2B5EF4-FFF2-40B4-BE49-F238E27FC236}">
                <a16:creationId xmlns="" xmlns:a16="http://schemas.microsoft.com/office/drawing/2014/main" id="{BDEE59BC-91AC-4CC3-AD3A-002B617F1C6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8609" y="3146926"/>
            <a:ext cx="837303" cy="837303"/>
          </a:xfrm>
          <a:prstGeom prst="rect">
            <a:avLst/>
          </a:prstGeom>
        </p:spPr>
      </p:pic>
      <p:sp>
        <p:nvSpPr>
          <p:cNvPr id="18" name="吹き出し: 角を丸めた四角形 17">
            <a:extLst>
              <a:ext uri="{FF2B5EF4-FFF2-40B4-BE49-F238E27FC236}">
                <a16:creationId xmlns="" xmlns:a16="http://schemas.microsoft.com/office/drawing/2014/main" id="{B7512DBC-D46E-4E6F-9A59-8DF14804663C}"/>
              </a:ext>
            </a:extLst>
          </p:cNvPr>
          <p:cNvSpPr/>
          <p:nvPr/>
        </p:nvSpPr>
        <p:spPr>
          <a:xfrm>
            <a:off x="1176176" y="3438346"/>
            <a:ext cx="5418224" cy="550999"/>
          </a:xfrm>
          <a:prstGeom prst="wedgeRoundRectCallout">
            <a:avLst>
              <a:gd name="adj1" fmla="val -53116"/>
              <a:gd name="adj2" fmla="val -35711"/>
              <a:gd name="adj3" fmla="val 16667"/>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吹き出し: 角を丸めた四角形 18">
            <a:extLst>
              <a:ext uri="{FF2B5EF4-FFF2-40B4-BE49-F238E27FC236}">
                <a16:creationId xmlns="" xmlns:a16="http://schemas.microsoft.com/office/drawing/2014/main" id="{8C7D81EC-9544-4B5B-AD6D-24C2ACA35F2D}"/>
              </a:ext>
            </a:extLst>
          </p:cNvPr>
          <p:cNvSpPr/>
          <p:nvPr/>
        </p:nvSpPr>
        <p:spPr>
          <a:xfrm>
            <a:off x="312727" y="6758598"/>
            <a:ext cx="5573958" cy="477114"/>
          </a:xfrm>
          <a:prstGeom prst="wedgeRoundRectCallout">
            <a:avLst>
              <a:gd name="adj1" fmla="val 53404"/>
              <a:gd name="adj2" fmla="val 9157"/>
              <a:gd name="adj3" fmla="val 16667"/>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19">
            <a:extLst>
              <a:ext uri="{FF2B5EF4-FFF2-40B4-BE49-F238E27FC236}">
                <a16:creationId xmlns="" xmlns:a16="http://schemas.microsoft.com/office/drawing/2014/main" id="{BDBB5E12-C96A-4CFC-9FCA-CD193E7FEF02}"/>
              </a:ext>
            </a:extLst>
          </p:cNvPr>
          <p:cNvSpPr txBox="1"/>
          <p:nvPr/>
        </p:nvSpPr>
        <p:spPr>
          <a:xfrm>
            <a:off x="1130128" y="3396986"/>
            <a:ext cx="5478354" cy="646331"/>
          </a:xfrm>
          <a:prstGeom prst="rect">
            <a:avLst/>
          </a:prstGeom>
          <a:noFill/>
        </p:spPr>
        <p:txBody>
          <a:bodyPr wrap="square" rtlCol="0">
            <a:spAutoFit/>
          </a:bodyPr>
          <a:lstStyle/>
          <a:p>
            <a:r>
              <a:rPr lang="ja-JP" altLang="en-US" sz="900" dirty="0">
                <a:latin typeface="HG丸ｺﾞｼｯｸM-PRO" panose="020F0600000000000000" pitchFamily="50" charset="-128"/>
                <a:ea typeface="HG丸ｺﾞｼｯｸM-PRO" panose="020F0600000000000000" pitchFamily="50" charset="-128"/>
              </a:rPr>
              <a:t>はい！合理的な経路とは、通常会社に行く際にいつも通っているルートのことです。例えば、会社に通う際に途中でコンビニでの買い物や病院の診察など、ちょっとの寄り道なら問題ありませんが、映画などといったこと娯楽を行った場合は、通勤災害として認められません。ケースバイケースですが</a:t>
            </a:r>
            <a:r>
              <a:rPr kumimoji="1" lang="ja-JP" altLang="en-US" sz="900" dirty="0">
                <a:latin typeface="HG丸ｺﾞｼｯｸM-PRO" panose="020F0600000000000000" pitchFamily="50" charset="-128"/>
                <a:ea typeface="HG丸ｺﾞｼｯｸM-PRO" panose="020F0600000000000000" pitchFamily="50" charset="-128"/>
              </a:rPr>
              <a:t>過去の例を</a:t>
            </a:r>
            <a:r>
              <a:rPr lang="ja-JP" altLang="en-US" sz="900" dirty="0">
                <a:latin typeface="HG丸ｺﾞｼｯｸM-PRO" panose="020F0600000000000000" pitchFamily="50" charset="-128"/>
                <a:ea typeface="HG丸ｺﾞｼｯｸM-PRO" panose="020F0600000000000000" pitchFamily="50" charset="-128"/>
              </a:rPr>
              <a:t>紹介しますね。</a:t>
            </a:r>
            <a:endParaRPr kumimoji="1" lang="ja-JP" altLang="en-US" sz="900" dirty="0">
              <a:latin typeface="HG丸ｺﾞｼｯｸM-PRO" panose="020F0600000000000000" pitchFamily="50" charset="-128"/>
              <a:ea typeface="HG丸ｺﾞｼｯｸM-PRO" panose="020F0600000000000000" pitchFamily="50" charset="-128"/>
            </a:endParaRPr>
          </a:p>
        </p:txBody>
      </p:sp>
      <p:sp>
        <p:nvSpPr>
          <p:cNvPr id="21" name="テキスト ボックス 20">
            <a:extLst>
              <a:ext uri="{FF2B5EF4-FFF2-40B4-BE49-F238E27FC236}">
                <a16:creationId xmlns="" xmlns:a16="http://schemas.microsoft.com/office/drawing/2014/main" id="{9D27B694-474F-4F14-BD36-73EC9BBAB813}"/>
              </a:ext>
            </a:extLst>
          </p:cNvPr>
          <p:cNvSpPr txBox="1"/>
          <p:nvPr/>
        </p:nvSpPr>
        <p:spPr>
          <a:xfrm>
            <a:off x="286080" y="6743239"/>
            <a:ext cx="5685417" cy="507831"/>
          </a:xfrm>
          <a:prstGeom prst="rect">
            <a:avLst/>
          </a:prstGeom>
          <a:noFill/>
        </p:spPr>
        <p:txBody>
          <a:bodyPr wrap="square" rtlCol="0">
            <a:spAutoFit/>
          </a:bodyPr>
          <a:lstStyle/>
          <a:p>
            <a:r>
              <a:rPr lang="ja-JP" altLang="en-US" sz="900" dirty="0">
                <a:latin typeface="HG丸ｺﾞｼｯｸM-PRO" panose="020F0600000000000000" pitchFamily="50" charset="-128"/>
                <a:ea typeface="HG丸ｺﾞｼｯｸM-PRO" panose="020F0600000000000000" pitchFamily="50" charset="-128"/>
              </a:rPr>
              <a:t>そ、そうなんですね</a:t>
            </a:r>
            <a:r>
              <a:rPr kumimoji="1" lang="ja-JP" altLang="en-US" sz="900" dirty="0">
                <a:latin typeface="HG丸ｺﾞｼｯｸM-PRO" panose="020F0600000000000000" pitchFamily="50" charset="-128"/>
                <a:ea typeface="HG丸ｺﾞｼｯｸM-PRO" panose="020F0600000000000000" pitchFamily="50" charset="-128"/>
              </a:rPr>
              <a:t>。僕の場合は、いつもの通勤経路の途中に事故を起こしたから、労災対象になるということなんですね。でも、よく考えてみたら自動車の保険も入っていますが、車の自賠責保険と労災保険って、どっちを使ったらいいんですか？</a:t>
            </a:r>
          </a:p>
        </p:txBody>
      </p:sp>
      <p:pic>
        <p:nvPicPr>
          <p:cNvPr id="22" name="図 21">
            <a:extLst>
              <a:ext uri="{FF2B5EF4-FFF2-40B4-BE49-F238E27FC236}">
                <a16:creationId xmlns="" xmlns:a16="http://schemas.microsoft.com/office/drawing/2014/main" id="{00BC26E3-4F21-47CB-8D3C-1553CC7AE06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5058" y="7198709"/>
            <a:ext cx="720080" cy="911493"/>
          </a:xfrm>
          <a:prstGeom prst="rect">
            <a:avLst/>
          </a:prstGeom>
        </p:spPr>
      </p:pic>
      <p:sp>
        <p:nvSpPr>
          <p:cNvPr id="23" name="テキスト ボックス 22">
            <a:extLst>
              <a:ext uri="{FF2B5EF4-FFF2-40B4-BE49-F238E27FC236}">
                <a16:creationId xmlns="" xmlns:a16="http://schemas.microsoft.com/office/drawing/2014/main" id="{F6CA5523-0109-4BEE-A543-AAB18990074F}"/>
              </a:ext>
            </a:extLst>
          </p:cNvPr>
          <p:cNvSpPr txBox="1"/>
          <p:nvPr/>
        </p:nvSpPr>
        <p:spPr>
          <a:xfrm>
            <a:off x="1000280" y="7383590"/>
            <a:ext cx="1822492" cy="1338828"/>
          </a:xfrm>
          <a:prstGeom prst="rect">
            <a:avLst/>
          </a:prstGeom>
          <a:noFill/>
        </p:spPr>
        <p:txBody>
          <a:bodyPr wrap="square" rtlCol="0">
            <a:spAutoFit/>
          </a:bodyPr>
          <a:lstStyle/>
          <a:p>
            <a:r>
              <a:rPr lang="ja-JP" altLang="en-US" sz="900" dirty="0">
                <a:latin typeface="HG丸ｺﾞｼｯｸM-PRO" panose="020F0600000000000000" pitchFamily="50" charset="-128"/>
                <a:ea typeface="HG丸ｺﾞｼｯｸM-PRO" panose="020F0600000000000000" pitchFamily="50" charset="-128"/>
              </a:rPr>
              <a:t>はい！よくある質問です。結論から言うと、どちらを使っても問題はありません。しかし、それぞれの保険を同時に受け取ることはできないため、状況に合わせて使い分けるのがベストでしょう！それぞれの補償内容が違うので、ポイントをお伝えしておきますね！！</a:t>
            </a:r>
            <a:endParaRPr lang="en-US" altLang="ja-JP" sz="900" dirty="0">
              <a:latin typeface="HG丸ｺﾞｼｯｸM-PRO" panose="020F0600000000000000" pitchFamily="50" charset="-128"/>
              <a:ea typeface="HG丸ｺﾞｼｯｸM-PRO" panose="020F0600000000000000" pitchFamily="50" charset="-128"/>
            </a:endParaRPr>
          </a:p>
        </p:txBody>
      </p:sp>
      <p:graphicFrame>
        <p:nvGraphicFramePr>
          <p:cNvPr id="24" name="表 23">
            <a:extLst>
              <a:ext uri="{FF2B5EF4-FFF2-40B4-BE49-F238E27FC236}">
                <a16:creationId xmlns="" xmlns:a16="http://schemas.microsoft.com/office/drawing/2014/main" id="{9B087857-0DC3-4E0A-8BAE-3C2B39965E47}"/>
              </a:ext>
            </a:extLst>
          </p:cNvPr>
          <p:cNvGraphicFramePr>
            <a:graphicFrameLocks noGrp="1"/>
          </p:cNvGraphicFramePr>
          <p:nvPr>
            <p:extLst>
              <p:ext uri="{D42A27DB-BD31-4B8C-83A1-F6EECF244321}">
                <p14:modId xmlns:p14="http://schemas.microsoft.com/office/powerpoint/2010/main" val="2803694145"/>
              </p:ext>
            </p:extLst>
          </p:nvPr>
        </p:nvGraphicFramePr>
        <p:xfrm>
          <a:off x="293251" y="4021862"/>
          <a:ext cx="6284549" cy="2704792"/>
        </p:xfrm>
        <a:graphic>
          <a:graphicData uri="http://schemas.openxmlformats.org/drawingml/2006/table">
            <a:tbl>
              <a:tblPr firstRow="1" bandRow="1">
                <a:tableStyleId>{93296810-A885-4BE3-A3E7-6D5BEEA58F35}</a:tableStyleId>
              </a:tblPr>
              <a:tblGrid>
                <a:gridCol w="1250840">
                  <a:extLst>
                    <a:ext uri="{9D8B030D-6E8A-4147-A177-3AD203B41FA5}">
                      <a16:colId xmlns="" xmlns:a16="http://schemas.microsoft.com/office/drawing/2014/main" val="1569407167"/>
                    </a:ext>
                  </a:extLst>
                </a:gridCol>
                <a:gridCol w="4503563">
                  <a:extLst>
                    <a:ext uri="{9D8B030D-6E8A-4147-A177-3AD203B41FA5}">
                      <a16:colId xmlns="" xmlns:a16="http://schemas.microsoft.com/office/drawing/2014/main" val="2539781714"/>
                    </a:ext>
                  </a:extLst>
                </a:gridCol>
                <a:gridCol w="530146">
                  <a:extLst>
                    <a:ext uri="{9D8B030D-6E8A-4147-A177-3AD203B41FA5}">
                      <a16:colId xmlns="" xmlns:a16="http://schemas.microsoft.com/office/drawing/2014/main" val="3504643851"/>
                    </a:ext>
                  </a:extLst>
                </a:gridCol>
              </a:tblGrid>
              <a:tr h="210149">
                <a:tc>
                  <a:txBody>
                    <a:bodyPr/>
                    <a:lstStyle/>
                    <a:p>
                      <a:pPr algn="ctr"/>
                      <a:r>
                        <a:rPr kumimoji="1" lang="ja-JP" altLang="en-US" sz="900" dirty="0">
                          <a:latin typeface="HG丸ｺﾞｼｯｸM-PRO" panose="020F0600000000000000" pitchFamily="50" charset="-128"/>
                          <a:ea typeface="HG丸ｺﾞｼｯｸM-PRO" panose="020F0600000000000000" pitchFamily="50" charset="-128"/>
                        </a:rPr>
                        <a:t>どこから</a:t>
                      </a:r>
                    </a:p>
                  </a:txBody>
                  <a:tcPr anchor="ctr"/>
                </a:tc>
                <a:tc>
                  <a:txBody>
                    <a:bodyPr/>
                    <a:lstStyle/>
                    <a:p>
                      <a:pPr algn="ctr"/>
                      <a:r>
                        <a:rPr kumimoji="1" lang="ja-JP" altLang="en-US" sz="900" dirty="0">
                          <a:latin typeface="HG丸ｺﾞｼｯｸM-PRO" panose="020F0600000000000000" pitchFamily="50" charset="-128"/>
                          <a:ea typeface="HG丸ｺﾞｼｯｸM-PRO" panose="020F0600000000000000" pitchFamily="50" charset="-128"/>
                        </a:rPr>
                        <a:t>内容</a:t>
                      </a:r>
                    </a:p>
                  </a:txBody>
                  <a:tcPr anchor="ctr"/>
                </a:tc>
                <a:tc>
                  <a:txBody>
                    <a:bodyPr/>
                    <a:lstStyle/>
                    <a:p>
                      <a:pPr algn="ctr"/>
                      <a:r>
                        <a:rPr kumimoji="1" lang="ja-JP" altLang="en-US" sz="900" dirty="0">
                          <a:latin typeface="HG丸ｺﾞｼｯｸM-PRO" panose="020F0600000000000000" pitchFamily="50" charset="-128"/>
                          <a:ea typeface="HG丸ｺﾞｼｯｸM-PRO" panose="020F0600000000000000" pitchFamily="50" charset="-128"/>
                        </a:rPr>
                        <a:t>認定</a:t>
                      </a:r>
                    </a:p>
                  </a:txBody>
                  <a:tcPr anchor="ctr"/>
                </a:tc>
                <a:extLst>
                  <a:ext uri="{0D108BD9-81ED-4DB2-BD59-A6C34878D82A}">
                    <a16:rowId xmlns="" xmlns:a16="http://schemas.microsoft.com/office/drawing/2014/main" val="2175163820"/>
                  </a:ext>
                </a:extLst>
              </a:tr>
              <a:tr h="210149">
                <a:tc>
                  <a:txBody>
                    <a:bodyPr/>
                    <a:lstStyle/>
                    <a:p>
                      <a:pPr algn="ctr"/>
                      <a:r>
                        <a:rPr kumimoji="1" lang="ja-JP" altLang="en-US" sz="900" dirty="0">
                          <a:latin typeface="HG丸ｺﾞｼｯｸM-PRO" panose="020F0600000000000000" pitchFamily="50" charset="-128"/>
                          <a:ea typeface="HG丸ｺﾞｼｯｸM-PRO" panose="020F0600000000000000" pitchFamily="50" charset="-128"/>
                        </a:rPr>
                        <a:t>勤務先から</a:t>
                      </a:r>
                    </a:p>
                  </a:txBody>
                  <a:tcPr anchor="ctr"/>
                </a:tc>
                <a:tc>
                  <a:txBody>
                    <a:bodyPr/>
                    <a:lstStyle/>
                    <a:p>
                      <a:r>
                        <a:rPr kumimoji="1" lang="ja-JP" altLang="en-US" sz="900" dirty="0">
                          <a:latin typeface="HG丸ｺﾞｼｯｸM-PRO" panose="020F0600000000000000" pitchFamily="50" charset="-128"/>
                          <a:ea typeface="HG丸ｺﾞｼｯｸM-PRO" panose="020F0600000000000000" pitchFamily="50" charset="-128"/>
                        </a:rPr>
                        <a:t>業務終了後、社内活動、組合などの活動後に帰宅した場合</a:t>
                      </a:r>
                    </a:p>
                  </a:txBody>
                  <a:tcPr anchor="ctr"/>
                </a:tc>
                <a:tc>
                  <a:txBody>
                    <a:bodyPr/>
                    <a:lstStyle/>
                    <a:p>
                      <a:pPr algn="ctr"/>
                      <a:r>
                        <a:rPr kumimoji="1" lang="ja-JP" altLang="en-US" sz="900" dirty="0">
                          <a:latin typeface="HG丸ｺﾞｼｯｸM-PRO" panose="020F0600000000000000" pitchFamily="50" charset="-128"/>
                          <a:ea typeface="HG丸ｺﾞｼｯｸM-PRO" panose="020F0600000000000000" pitchFamily="50" charset="-128"/>
                        </a:rPr>
                        <a:t>認定</a:t>
                      </a:r>
                    </a:p>
                  </a:txBody>
                  <a:tcPr anchor="ctr"/>
                </a:tc>
                <a:extLst>
                  <a:ext uri="{0D108BD9-81ED-4DB2-BD59-A6C34878D82A}">
                    <a16:rowId xmlns="" xmlns:a16="http://schemas.microsoft.com/office/drawing/2014/main" val="1767755388"/>
                  </a:ext>
                </a:extLst>
              </a:tr>
              <a:tr h="336239">
                <a:tc rowSpan="2">
                  <a:txBody>
                    <a:bodyPr/>
                    <a:lstStyle/>
                    <a:p>
                      <a:pPr algn="ctr"/>
                      <a:r>
                        <a:rPr kumimoji="1" lang="ja-JP" altLang="en-US" sz="900" dirty="0">
                          <a:latin typeface="HG丸ｺﾞｼｯｸM-PRO" panose="020F0600000000000000" pitchFamily="50" charset="-128"/>
                          <a:ea typeface="HG丸ｺﾞｼｯｸM-PRO" panose="020F0600000000000000" pitchFamily="50" charset="-128"/>
                        </a:rPr>
                        <a:t>通勤途中から</a:t>
                      </a:r>
                    </a:p>
                    <a:p>
                      <a:pPr algn="ctr"/>
                      <a:endParaRPr kumimoji="1" lang="ja-JP" altLang="en-US" sz="900" dirty="0">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ja-JP" altLang="en-US" sz="900" dirty="0">
                          <a:latin typeface="HG丸ｺﾞｼｯｸM-PRO" panose="020F0600000000000000" pitchFamily="50" charset="-128"/>
                          <a:ea typeface="HG丸ｺﾞｼｯｸM-PRO" panose="020F0600000000000000" pitchFamily="50" charset="-128"/>
                        </a:rPr>
                        <a:t>通勤途中、タバコ、ジュース、飲料などのささいな行為、日常生活上必要な行為（日用品の購入、選挙権の行使、病院での診察、親族の介護）をした場合</a:t>
                      </a:r>
                    </a:p>
                  </a:txBody>
                  <a:tcPr anchor="ctr"/>
                </a:tc>
                <a:tc>
                  <a:txBody>
                    <a:bodyPr/>
                    <a:lstStyle/>
                    <a:p>
                      <a:pPr algn="ctr"/>
                      <a:r>
                        <a:rPr kumimoji="1" lang="ja-JP" altLang="en-US" sz="900" dirty="0">
                          <a:latin typeface="HG丸ｺﾞｼｯｸM-PRO" panose="020F0600000000000000" pitchFamily="50" charset="-128"/>
                          <a:ea typeface="HG丸ｺﾞｼｯｸM-PRO" panose="020F0600000000000000" pitchFamily="50" charset="-128"/>
                        </a:rPr>
                        <a:t>認定</a:t>
                      </a:r>
                    </a:p>
                  </a:txBody>
                  <a:tcPr anchor="ctr"/>
                </a:tc>
                <a:extLst>
                  <a:ext uri="{0D108BD9-81ED-4DB2-BD59-A6C34878D82A}">
                    <a16:rowId xmlns="" xmlns:a16="http://schemas.microsoft.com/office/drawing/2014/main" val="573356539"/>
                  </a:ext>
                </a:extLst>
              </a:tr>
              <a:tr h="210149">
                <a:tc vMerge="1">
                  <a:txBody>
                    <a:bodyPr/>
                    <a:lstStyle/>
                    <a:p>
                      <a:pPr algn="ctr"/>
                      <a:endParaRPr kumimoji="1" lang="ja-JP" altLang="en-US" sz="900" dirty="0">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ja-JP" altLang="en-US" sz="900" dirty="0">
                          <a:latin typeface="HG丸ｺﾞｼｯｸM-PRO" panose="020F0600000000000000" pitchFamily="50" charset="-128"/>
                          <a:ea typeface="HG丸ｺﾞｼｯｸM-PRO" panose="020F0600000000000000" pitchFamily="50" charset="-128"/>
                        </a:rPr>
                        <a:t>通勤途中、映画、娯楽などの行為を挟んだ場合</a:t>
                      </a:r>
                    </a:p>
                  </a:txBody>
                  <a:tcPr anchor="ctr"/>
                </a:tc>
                <a:tc>
                  <a:txBody>
                    <a:bodyPr/>
                    <a:lstStyle/>
                    <a:p>
                      <a:pPr algn="ctr"/>
                      <a:r>
                        <a:rPr kumimoji="1" lang="ja-JP" altLang="en-US" sz="900" dirty="0">
                          <a:solidFill>
                            <a:srgbClr val="FF0000"/>
                          </a:solidFill>
                          <a:latin typeface="HG丸ｺﾞｼｯｸM-PRO" panose="020F0600000000000000" pitchFamily="50" charset="-128"/>
                          <a:ea typeface="HG丸ｺﾞｼｯｸM-PRO" panose="020F0600000000000000" pitchFamily="50" charset="-128"/>
                        </a:rPr>
                        <a:t>未認定</a:t>
                      </a:r>
                    </a:p>
                  </a:txBody>
                  <a:tcPr anchor="ctr"/>
                </a:tc>
                <a:extLst>
                  <a:ext uri="{0D108BD9-81ED-4DB2-BD59-A6C34878D82A}">
                    <a16:rowId xmlns="" xmlns:a16="http://schemas.microsoft.com/office/drawing/2014/main" val="326313230"/>
                  </a:ext>
                </a:extLst>
              </a:tr>
              <a:tr h="210149">
                <a:tc rowSpan="2">
                  <a:txBody>
                    <a:bodyPr/>
                    <a:lstStyle/>
                    <a:p>
                      <a:pPr algn="ctr"/>
                      <a:r>
                        <a:rPr kumimoji="1" lang="ja-JP" altLang="en-US" sz="900" dirty="0">
                          <a:latin typeface="HG丸ｺﾞｼｯｸM-PRO" panose="020F0600000000000000" pitchFamily="50" charset="-128"/>
                          <a:ea typeface="HG丸ｺﾞｼｯｸM-PRO" panose="020F0600000000000000" pitchFamily="50" charset="-128"/>
                        </a:rPr>
                        <a:t>自宅以外から</a:t>
                      </a:r>
                    </a:p>
                  </a:txBody>
                  <a:tcPr anchor="ctr">
                    <a:solidFill>
                      <a:srgbClr val="FCDDCF"/>
                    </a:solidFill>
                  </a:tcPr>
                </a:tc>
                <a:tc>
                  <a:txBody>
                    <a:bodyPr/>
                    <a:lstStyle/>
                    <a:p>
                      <a:r>
                        <a:rPr kumimoji="1" lang="ja-JP" altLang="en-US" sz="900" dirty="0">
                          <a:latin typeface="HG丸ｺﾞｼｯｸM-PRO" panose="020F0600000000000000" pitchFamily="50" charset="-128"/>
                          <a:ea typeface="HG丸ｺﾞｼｯｸM-PRO" panose="020F0600000000000000" pitchFamily="50" charset="-128"/>
                        </a:rPr>
                        <a:t>早出の出勤や残業、災害などにより臨時の宿泊先から出勤した場合</a:t>
                      </a:r>
                    </a:p>
                  </a:txBody>
                  <a:tcPr anchor="ctr"/>
                </a:tc>
                <a:tc>
                  <a:txBody>
                    <a:bodyPr/>
                    <a:lstStyle/>
                    <a:p>
                      <a:pPr algn="ctr"/>
                      <a:r>
                        <a:rPr kumimoji="1" lang="ja-JP" altLang="en-US" sz="900" dirty="0">
                          <a:latin typeface="HG丸ｺﾞｼｯｸM-PRO" panose="020F0600000000000000" pitchFamily="50" charset="-128"/>
                          <a:ea typeface="HG丸ｺﾞｼｯｸM-PRO" panose="020F0600000000000000" pitchFamily="50" charset="-128"/>
                        </a:rPr>
                        <a:t>認定</a:t>
                      </a:r>
                    </a:p>
                  </a:txBody>
                  <a:tcPr anchor="ctr"/>
                </a:tc>
                <a:extLst>
                  <a:ext uri="{0D108BD9-81ED-4DB2-BD59-A6C34878D82A}">
                    <a16:rowId xmlns="" xmlns:a16="http://schemas.microsoft.com/office/drawing/2014/main" val="360306090"/>
                  </a:ext>
                </a:extLst>
              </a:tr>
              <a:tr h="210149">
                <a:tc vMerge="1">
                  <a:txBody>
                    <a:bodyPr/>
                    <a:lstStyle/>
                    <a:p>
                      <a:pPr algn="ctr"/>
                      <a:endParaRPr kumimoji="1" lang="ja-JP" altLang="en-US" sz="900" dirty="0">
                        <a:latin typeface="HG丸ｺﾞｼｯｸM-PRO" panose="020F0600000000000000" pitchFamily="50" charset="-128"/>
                        <a:ea typeface="HG丸ｺﾞｼｯｸM-PRO" panose="020F0600000000000000" pitchFamily="50" charset="-128"/>
                      </a:endParaRPr>
                    </a:p>
                  </a:txBody>
                  <a:tcPr anchor="ctr">
                    <a:solidFill>
                      <a:srgbClr val="FCDDCF"/>
                    </a:solidFill>
                  </a:tcPr>
                </a:tc>
                <a:tc>
                  <a:txBody>
                    <a:bodyPr/>
                    <a:lstStyle/>
                    <a:p>
                      <a:r>
                        <a:rPr kumimoji="1" lang="ja-JP" altLang="en-US" sz="900" dirty="0">
                          <a:latin typeface="HG丸ｺﾞｼｯｸM-PRO" panose="020F0600000000000000" pitchFamily="50" charset="-128"/>
                          <a:ea typeface="HG丸ｺﾞｼｯｸM-PRO" panose="020F0600000000000000" pitchFamily="50" charset="-128"/>
                        </a:rPr>
                        <a:t>友人や同僚宅で娯楽を楽しみ翌朝その場所から直接出勤</a:t>
                      </a:r>
                    </a:p>
                  </a:txBody>
                  <a:tcPr anchor="ctr"/>
                </a:tc>
                <a:tc>
                  <a:txBody>
                    <a:bodyPr/>
                    <a:lstStyle/>
                    <a:p>
                      <a:pPr algn="ctr"/>
                      <a:r>
                        <a:rPr kumimoji="1" lang="ja-JP" altLang="en-US" sz="900" dirty="0">
                          <a:solidFill>
                            <a:srgbClr val="FF0000"/>
                          </a:solidFill>
                          <a:latin typeface="HG丸ｺﾞｼｯｸM-PRO" panose="020F0600000000000000" pitchFamily="50" charset="-128"/>
                          <a:ea typeface="HG丸ｺﾞｼｯｸM-PRO" panose="020F0600000000000000" pitchFamily="50" charset="-128"/>
                        </a:rPr>
                        <a:t>未認定</a:t>
                      </a:r>
                    </a:p>
                  </a:txBody>
                  <a:tcPr anchor="ctr"/>
                </a:tc>
                <a:extLst>
                  <a:ext uri="{0D108BD9-81ED-4DB2-BD59-A6C34878D82A}">
                    <a16:rowId xmlns="" xmlns:a16="http://schemas.microsoft.com/office/drawing/2014/main" val="1210274785"/>
                  </a:ext>
                </a:extLst>
              </a:tr>
              <a:tr h="210149">
                <a:tc>
                  <a:txBody>
                    <a:bodyPr/>
                    <a:lstStyle/>
                    <a:p>
                      <a:pPr algn="ctr"/>
                      <a:r>
                        <a:rPr kumimoji="1" lang="ja-JP" altLang="en-US" sz="900" dirty="0">
                          <a:latin typeface="HG丸ｺﾞｼｯｸM-PRO" panose="020F0600000000000000" pitchFamily="50" charset="-128"/>
                          <a:ea typeface="HG丸ｺﾞｼｯｸM-PRO" panose="020F0600000000000000" pitchFamily="50" charset="-128"/>
                        </a:rPr>
                        <a:t>休日</a:t>
                      </a:r>
                    </a:p>
                  </a:txBody>
                  <a:tcPr anchor="ctr"/>
                </a:tc>
                <a:tc>
                  <a:txBody>
                    <a:bodyPr/>
                    <a:lstStyle/>
                    <a:p>
                      <a:r>
                        <a:rPr kumimoji="1" lang="ja-JP" altLang="en-US" sz="900" dirty="0">
                          <a:latin typeface="HG丸ｺﾞｼｯｸM-PRO" panose="020F0600000000000000" pitchFamily="50" charset="-128"/>
                          <a:ea typeface="HG丸ｺﾞｼｯｸM-PRO" panose="020F0600000000000000" pitchFamily="50" charset="-128"/>
                        </a:rPr>
                        <a:t>休日に会社の運動施設を利用するために会社へ出勤した</a:t>
                      </a:r>
                    </a:p>
                  </a:txBody>
                  <a:tcPr anchor="ctr"/>
                </a:tc>
                <a:tc>
                  <a:txBody>
                    <a:bodyPr/>
                    <a:lstStyle/>
                    <a:p>
                      <a:pPr algn="ctr"/>
                      <a:r>
                        <a:rPr kumimoji="1" lang="ja-JP" altLang="en-US" sz="900" dirty="0">
                          <a:solidFill>
                            <a:srgbClr val="FF0000"/>
                          </a:solidFill>
                          <a:latin typeface="HG丸ｺﾞｼｯｸM-PRO" panose="020F0600000000000000" pitchFamily="50" charset="-128"/>
                          <a:ea typeface="HG丸ｺﾞｼｯｸM-PRO" panose="020F0600000000000000" pitchFamily="50" charset="-128"/>
                        </a:rPr>
                        <a:t>未認定</a:t>
                      </a:r>
                    </a:p>
                  </a:txBody>
                  <a:tcPr anchor="ctr"/>
                </a:tc>
                <a:extLst>
                  <a:ext uri="{0D108BD9-81ED-4DB2-BD59-A6C34878D82A}">
                    <a16:rowId xmlns="" xmlns:a16="http://schemas.microsoft.com/office/drawing/2014/main" val="2488081170"/>
                  </a:ext>
                </a:extLst>
              </a:tr>
              <a:tr h="210149">
                <a:tc rowSpan="2">
                  <a:txBody>
                    <a:bodyPr/>
                    <a:lstStyle/>
                    <a:p>
                      <a:pPr algn="ctr"/>
                      <a:r>
                        <a:rPr kumimoji="1" lang="ja-JP" altLang="en-US" sz="900" dirty="0">
                          <a:latin typeface="HG丸ｺﾞｼｯｸM-PRO" panose="020F0600000000000000" pitchFamily="50" charset="-128"/>
                          <a:ea typeface="HG丸ｺﾞｼｯｸM-PRO" panose="020F0600000000000000" pitchFamily="50" charset="-128"/>
                        </a:rPr>
                        <a:t>合理的（通常）経路</a:t>
                      </a:r>
                    </a:p>
                  </a:txBody>
                  <a:tcPr anchor="ctr">
                    <a:solidFill>
                      <a:srgbClr val="FCDDCF"/>
                    </a:solidFill>
                  </a:tcPr>
                </a:tc>
                <a:tc>
                  <a:txBody>
                    <a:bodyPr/>
                    <a:lstStyle/>
                    <a:p>
                      <a:r>
                        <a:rPr kumimoji="1" lang="ja-JP" altLang="en-US" sz="900" dirty="0">
                          <a:latin typeface="HG丸ｺﾞｼｯｸM-PRO" panose="020F0600000000000000" pitchFamily="50" charset="-128"/>
                          <a:ea typeface="HG丸ｺﾞｼｯｸM-PRO" panose="020F0600000000000000" pitchFamily="50" charset="-128"/>
                        </a:rPr>
                        <a:t>会社届の通常経路及びこの経路に代替することが考えられる通勤経路</a:t>
                      </a:r>
                    </a:p>
                  </a:txBody>
                  <a:tcPr anchor="ctr"/>
                </a:tc>
                <a:tc>
                  <a:txBody>
                    <a:bodyPr/>
                    <a:lstStyle/>
                    <a:p>
                      <a:pPr algn="ctr"/>
                      <a:r>
                        <a:rPr kumimoji="1" lang="ja-JP" altLang="en-US" sz="900" dirty="0">
                          <a:latin typeface="HG丸ｺﾞｼｯｸM-PRO" panose="020F0600000000000000" pitchFamily="50" charset="-128"/>
                          <a:ea typeface="HG丸ｺﾞｼｯｸM-PRO" panose="020F0600000000000000" pitchFamily="50" charset="-128"/>
                        </a:rPr>
                        <a:t>認定</a:t>
                      </a:r>
                    </a:p>
                  </a:txBody>
                  <a:tcPr anchor="ctr"/>
                </a:tc>
                <a:extLst>
                  <a:ext uri="{0D108BD9-81ED-4DB2-BD59-A6C34878D82A}">
                    <a16:rowId xmlns="" xmlns:a16="http://schemas.microsoft.com/office/drawing/2014/main" val="2929398792"/>
                  </a:ext>
                </a:extLst>
              </a:tr>
              <a:tr h="210149">
                <a:tc vMerge="1">
                  <a:txBody>
                    <a:bodyPr/>
                    <a:lstStyle/>
                    <a:p>
                      <a:pPr algn="ctr"/>
                      <a:endParaRPr kumimoji="1" lang="ja-JP" altLang="en-US" sz="900" dirty="0">
                        <a:latin typeface="HG丸ｺﾞｼｯｸM-PRO" panose="020F0600000000000000" pitchFamily="50" charset="-128"/>
                        <a:ea typeface="HG丸ｺﾞｼｯｸM-PRO" panose="020F0600000000000000" pitchFamily="50" charset="-128"/>
                      </a:endParaRPr>
                    </a:p>
                  </a:txBody>
                  <a:tcPr anchor="ctr">
                    <a:solidFill>
                      <a:srgbClr val="FCDDCF"/>
                    </a:solidFill>
                  </a:tcPr>
                </a:tc>
                <a:tc>
                  <a:txBody>
                    <a:bodyPr/>
                    <a:lstStyle/>
                    <a:p>
                      <a:r>
                        <a:rPr kumimoji="1" lang="ja-JP" altLang="en-US" sz="900" dirty="0">
                          <a:latin typeface="HG丸ｺﾞｼｯｸM-PRO" panose="020F0600000000000000" pitchFamily="50" charset="-128"/>
                          <a:ea typeface="HG丸ｺﾞｼｯｸM-PRO" panose="020F0600000000000000" pitchFamily="50" charset="-128"/>
                        </a:rPr>
                        <a:t>近道や、一般的ではない通常外の通勤経路</a:t>
                      </a:r>
                    </a:p>
                  </a:txBody>
                  <a:tcPr anchor="ctr"/>
                </a:tc>
                <a:tc>
                  <a:txBody>
                    <a:bodyPr/>
                    <a:lstStyle/>
                    <a:p>
                      <a:pPr algn="ctr"/>
                      <a:r>
                        <a:rPr kumimoji="1" lang="ja-JP" altLang="en-US" sz="900" dirty="0">
                          <a:solidFill>
                            <a:srgbClr val="FF0000"/>
                          </a:solidFill>
                          <a:latin typeface="HG丸ｺﾞｼｯｸM-PRO" panose="020F0600000000000000" pitchFamily="50" charset="-128"/>
                          <a:ea typeface="HG丸ｺﾞｼｯｸM-PRO" panose="020F0600000000000000" pitchFamily="50" charset="-128"/>
                        </a:rPr>
                        <a:t>未認定</a:t>
                      </a:r>
                    </a:p>
                  </a:txBody>
                  <a:tcPr anchor="ctr"/>
                </a:tc>
                <a:extLst>
                  <a:ext uri="{0D108BD9-81ED-4DB2-BD59-A6C34878D82A}">
                    <a16:rowId xmlns="" xmlns:a16="http://schemas.microsoft.com/office/drawing/2014/main" val="159776770"/>
                  </a:ext>
                </a:extLst>
              </a:tr>
              <a:tr h="210149">
                <a:tc rowSpan="2">
                  <a:txBody>
                    <a:bodyPr/>
                    <a:lstStyle/>
                    <a:p>
                      <a:pPr algn="ctr"/>
                      <a:r>
                        <a:rPr kumimoji="1" lang="ja-JP" altLang="en-US" sz="900" dirty="0">
                          <a:latin typeface="HG丸ｺﾞｼｯｸM-PRO" panose="020F0600000000000000" pitchFamily="50" charset="-128"/>
                          <a:ea typeface="HG丸ｺﾞｼｯｸM-PRO" panose="020F0600000000000000" pitchFamily="50" charset="-128"/>
                        </a:rPr>
                        <a:t>通勤の方法</a:t>
                      </a:r>
                    </a:p>
                  </a:txBody>
                  <a:tcPr anchor="ctr">
                    <a:solidFill>
                      <a:srgbClr val="FDEFE9"/>
                    </a:solidFill>
                  </a:tcPr>
                </a:tc>
                <a:tc>
                  <a:txBody>
                    <a:bodyPr/>
                    <a:lstStyle/>
                    <a:p>
                      <a:r>
                        <a:rPr kumimoji="1" lang="ja-JP" altLang="en-US" sz="900" dirty="0">
                          <a:latin typeface="HG丸ｺﾞｼｯｸM-PRO" panose="020F0600000000000000" pitchFamily="50" charset="-128"/>
                          <a:ea typeface="HG丸ｺﾞｼｯｸM-PRO" panose="020F0600000000000000" pitchFamily="50" charset="-128"/>
                        </a:rPr>
                        <a:t>免許の不携帯</a:t>
                      </a:r>
                    </a:p>
                  </a:txBody>
                  <a:tcPr anchor="ctr"/>
                </a:tc>
                <a:tc>
                  <a:txBody>
                    <a:bodyPr/>
                    <a:lstStyle/>
                    <a:p>
                      <a:pPr algn="ctr"/>
                      <a:r>
                        <a:rPr kumimoji="1" lang="ja-JP" altLang="en-US" sz="900" dirty="0">
                          <a:latin typeface="HG丸ｺﾞｼｯｸM-PRO" panose="020F0600000000000000" pitchFamily="50" charset="-128"/>
                          <a:ea typeface="HG丸ｺﾞｼｯｸM-PRO" panose="020F0600000000000000" pitchFamily="50" charset="-128"/>
                        </a:rPr>
                        <a:t>認定</a:t>
                      </a:r>
                    </a:p>
                  </a:txBody>
                  <a:tcPr anchor="ctr"/>
                </a:tc>
                <a:extLst>
                  <a:ext uri="{0D108BD9-81ED-4DB2-BD59-A6C34878D82A}">
                    <a16:rowId xmlns="" xmlns:a16="http://schemas.microsoft.com/office/drawing/2014/main" val="3929765318"/>
                  </a:ext>
                </a:extLst>
              </a:tr>
              <a:tr h="281632">
                <a:tc vMerge="1">
                  <a:txBody>
                    <a:bodyPr/>
                    <a:lstStyle/>
                    <a:p>
                      <a:pPr algn="ctr"/>
                      <a:endParaRPr kumimoji="1" lang="ja-JP" altLang="en-US" sz="900" dirty="0">
                        <a:latin typeface="HG丸ｺﾞｼｯｸM-PRO" panose="020F0600000000000000" pitchFamily="50" charset="-128"/>
                        <a:ea typeface="HG丸ｺﾞｼｯｸM-PRO" panose="020F0600000000000000"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HG丸ｺﾞｼｯｸM-PRO" panose="020F0600000000000000" pitchFamily="50" charset="-128"/>
                          <a:ea typeface="HG丸ｺﾞｼｯｸM-PRO" panose="020F0600000000000000" pitchFamily="50" charset="-128"/>
                        </a:rPr>
                        <a:t>無免許運転または飲酒運転をした</a:t>
                      </a:r>
                      <a:endParaRPr kumimoji="1" lang="en-US" altLang="ja-JP" sz="9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900" dirty="0">
                          <a:solidFill>
                            <a:srgbClr val="FF0000"/>
                          </a:solidFill>
                          <a:latin typeface="HG丸ｺﾞｼｯｸM-PRO" panose="020F0600000000000000" pitchFamily="50" charset="-128"/>
                          <a:ea typeface="HG丸ｺﾞｼｯｸM-PRO" panose="020F0600000000000000" pitchFamily="50" charset="-128"/>
                        </a:rPr>
                        <a:t>未認定</a:t>
                      </a:r>
                    </a:p>
                  </a:txBody>
                  <a:tcPr anchor="ctr"/>
                </a:tc>
                <a:extLst>
                  <a:ext uri="{0D108BD9-81ED-4DB2-BD59-A6C34878D82A}">
                    <a16:rowId xmlns="" xmlns:a16="http://schemas.microsoft.com/office/drawing/2014/main" val="1674135882"/>
                  </a:ext>
                </a:extLst>
              </a:tr>
            </a:tbl>
          </a:graphicData>
        </a:graphic>
      </p:graphicFrame>
      <p:pic>
        <p:nvPicPr>
          <p:cNvPr id="25" name="図 24">
            <a:extLst>
              <a:ext uri="{FF2B5EF4-FFF2-40B4-BE49-F238E27FC236}">
                <a16:creationId xmlns="" xmlns:a16="http://schemas.microsoft.com/office/drawing/2014/main" id="{7404ACAC-F0DF-461C-92BD-ABA02528C28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61700" y="6660889"/>
            <a:ext cx="565954" cy="765233"/>
          </a:xfrm>
          <a:prstGeom prst="rect">
            <a:avLst/>
          </a:prstGeom>
        </p:spPr>
      </p:pic>
      <p:graphicFrame>
        <p:nvGraphicFramePr>
          <p:cNvPr id="26" name="表 25">
            <a:extLst>
              <a:ext uri="{FF2B5EF4-FFF2-40B4-BE49-F238E27FC236}">
                <a16:creationId xmlns="" xmlns:a16="http://schemas.microsoft.com/office/drawing/2014/main" id="{9B2788BA-9020-4879-8998-8543778BBA50}"/>
              </a:ext>
            </a:extLst>
          </p:cNvPr>
          <p:cNvGraphicFramePr>
            <a:graphicFrameLocks noGrp="1"/>
          </p:cNvGraphicFramePr>
          <p:nvPr>
            <p:extLst>
              <p:ext uri="{D42A27DB-BD31-4B8C-83A1-F6EECF244321}">
                <p14:modId xmlns:p14="http://schemas.microsoft.com/office/powerpoint/2010/main" val="1293512761"/>
              </p:ext>
            </p:extLst>
          </p:nvPr>
        </p:nvGraphicFramePr>
        <p:xfrm>
          <a:off x="2891819" y="7262641"/>
          <a:ext cx="3567917" cy="2325500"/>
        </p:xfrm>
        <a:graphic>
          <a:graphicData uri="http://schemas.openxmlformats.org/drawingml/2006/table">
            <a:tbl>
              <a:tblPr firstRow="1" bandRow="1">
                <a:tableStyleId>{93296810-A885-4BE3-A3E7-6D5BEEA58F35}</a:tableStyleId>
              </a:tblPr>
              <a:tblGrid>
                <a:gridCol w="871122">
                  <a:extLst>
                    <a:ext uri="{9D8B030D-6E8A-4147-A177-3AD203B41FA5}">
                      <a16:colId xmlns="" xmlns:a16="http://schemas.microsoft.com/office/drawing/2014/main" val="4093285642"/>
                    </a:ext>
                  </a:extLst>
                </a:gridCol>
                <a:gridCol w="1296144">
                  <a:extLst>
                    <a:ext uri="{9D8B030D-6E8A-4147-A177-3AD203B41FA5}">
                      <a16:colId xmlns="" xmlns:a16="http://schemas.microsoft.com/office/drawing/2014/main" val="923969745"/>
                    </a:ext>
                  </a:extLst>
                </a:gridCol>
                <a:gridCol w="1400651">
                  <a:extLst>
                    <a:ext uri="{9D8B030D-6E8A-4147-A177-3AD203B41FA5}">
                      <a16:colId xmlns="" xmlns:a16="http://schemas.microsoft.com/office/drawing/2014/main" val="641984993"/>
                    </a:ext>
                  </a:extLst>
                </a:gridCol>
              </a:tblGrid>
              <a:tr h="232550">
                <a:tc>
                  <a:txBody>
                    <a:bodyPr/>
                    <a:lstStyle/>
                    <a:p>
                      <a:pPr algn="ctr"/>
                      <a:r>
                        <a:rPr kumimoji="1" lang="ja-JP" altLang="en-US" sz="900" dirty="0">
                          <a:latin typeface="HG丸ｺﾞｼｯｸM-PRO" panose="020F0600000000000000" pitchFamily="50" charset="-128"/>
                          <a:ea typeface="HG丸ｺﾞｼｯｸM-PRO" panose="020F0600000000000000" pitchFamily="50" charset="-128"/>
                        </a:rPr>
                        <a:t>ポイント内容</a:t>
                      </a:r>
                    </a:p>
                  </a:txBody>
                  <a:tcPr anchor="ctr"/>
                </a:tc>
                <a:tc>
                  <a:txBody>
                    <a:bodyPr/>
                    <a:lstStyle/>
                    <a:p>
                      <a:pPr algn="ctr"/>
                      <a:r>
                        <a:rPr kumimoji="1" lang="ja-JP" altLang="en-US" sz="900" dirty="0">
                          <a:latin typeface="HG丸ｺﾞｼｯｸM-PRO" panose="020F0600000000000000" pitchFamily="50" charset="-128"/>
                          <a:ea typeface="HG丸ｺﾞｼｯｸM-PRO" panose="020F0600000000000000" pitchFamily="50" charset="-128"/>
                        </a:rPr>
                        <a:t>労災保険</a:t>
                      </a:r>
                    </a:p>
                  </a:txBody>
                  <a:tcPr anchor="ctr"/>
                </a:tc>
                <a:tc>
                  <a:txBody>
                    <a:bodyPr/>
                    <a:lstStyle/>
                    <a:p>
                      <a:pPr algn="ctr"/>
                      <a:r>
                        <a:rPr kumimoji="1" lang="ja-JP" altLang="en-US" sz="900" dirty="0">
                          <a:latin typeface="HG丸ｺﾞｼｯｸM-PRO" panose="020F0600000000000000" pitchFamily="50" charset="-128"/>
                          <a:ea typeface="HG丸ｺﾞｼｯｸM-PRO" panose="020F0600000000000000" pitchFamily="50" charset="-128"/>
                        </a:rPr>
                        <a:t>自賠責保険</a:t>
                      </a:r>
                    </a:p>
                  </a:txBody>
                  <a:tcPr anchor="ctr"/>
                </a:tc>
                <a:extLst>
                  <a:ext uri="{0D108BD9-81ED-4DB2-BD59-A6C34878D82A}">
                    <a16:rowId xmlns="" xmlns:a16="http://schemas.microsoft.com/office/drawing/2014/main" val="3472316129"/>
                  </a:ext>
                </a:extLst>
              </a:tr>
              <a:tr h="511610">
                <a:tc>
                  <a:txBody>
                    <a:bodyPr/>
                    <a:lstStyle/>
                    <a:p>
                      <a:pPr algn="ctr"/>
                      <a:r>
                        <a:rPr kumimoji="1" lang="ja-JP" altLang="en-US" sz="900" dirty="0">
                          <a:latin typeface="HG丸ｺﾞｼｯｸM-PRO" panose="020F0600000000000000" pitchFamily="50" charset="-128"/>
                          <a:ea typeface="HG丸ｺﾞｼｯｸM-PRO" panose="020F0600000000000000" pitchFamily="50" charset="-128"/>
                        </a:rPr>
                        <a:t>補償上限額</a:t>
                      </a:r>
                    </a:p>
                  </a:txBody>
                  <a:tcPr anchor="ctr"/>
                </a:tc>
                <a:tc>
                  <a:txBody>
                    <a:bodyPr/>
                    <a:lstStyle/>
                    <a:p>
                      <a:pPr algn="ctr"/>
                      <a:r>
                        <a:rPr kumimoji="1" lang="ja-JP" altLang="en-US" sz="900" dirty="0">
                          <a:latin typeface="HG丸ｺﾞｼｯｸM-PRO" panose="020F0600000000000000" pitchFamily="50" charset="-128"/>
                          <a:ea typeface="HG丸ｺﾞｼｯｸM-PRO" panose="020F0600000000000000" pitchFamily="50" charset="-128"/>
                        </a:rPr>
                        <a:t>なし</a:t>
                      </a:r>
                    </a:p>
                  </a:txBody>
                  <a:tcPr anchor="ctr"/>
                </a:tc>
                <a:tc>
                  <a:txBody>
                    <a:bodyPr/>
                    <a:lstStyle/>
                    <a:p>
                      <a:pPr algn="ctr"/>
                      <a:r>
                        <a:rPr kumimoji="1" lang="ja-JP" altLang="en-US" sz="900" dirty="0">
                          <a:latin typeface="HG丸ｺﾞｼｯｸM-PRO" panose="020F0600000000000000" pitchFamily="50" charset="-128"/>
                          <a:ea typeface="HG丸ｺﾞｼｯｸM-PRO" panose="020F0600000000000000" pitchFamily="50" charset="-128"/>
                        </a:rPr>
                        <a:t>傷害</a:t>
                      </a:r>
                      <a:r>
                        <a:rPr kumimoji="1" lang="en-US" altLang="ja-JP" sz="900" dirty="0">
                          <a:latin typeface="HG丸ｺﾞｼｯｸM-PRO" panose="020F0600000000000000" pitchFamily="50" charset="-128"/>
                          <a:ea typeface="HG丸ｺﾞｼｯｸM-PRO" panose="020F0600000000000000" pitchFamily="50" charset="-128"/>
                        </a:rPr>
                        <a:t>120</a:t>
                      </a:r>
                      <a:r>
                        <a:rPr kumimoji="1" lang="ja-JP" altLang="en-US" sz="900" dirty="0">
                          <a:latin typeface="HG丸ｺﾞｼｯｸM-PRO" panose="020F0600000000000000" pitchFamily="50" charset="-128"/>
                          <a:ea typeface="HG丸ｺﾞｼｯｸM-PRO" panose="020F0600000000000000" pitchFamily="50" charset="-128"/>
                        </a:rPr>
                        <a:t>万円。</a:t>
                      </a:r>
                      <a:endParaRPr kumimoji="1" lang="en-US" altLang="ja-JP" sz="900" dirty="0">
                        <a:latin typeface="HG丸ｺﾞｼｯｸM-PRO" panose="020F0600000000000000" pitchFamily="50" charset="-128"/>
                        <a:ea typeface="HG丸ｺﾞｼｯｸM-PRO" panose="020F0600000000000000" pitchFamily="50" charset="-128"/>
                      </a:endParaRPr>
                    </a:p>
                    <a:p>
                      <a:pPr algn="ctr"/>
                      <a:r>
                        <a:rPr kumimoji="1" lang="ja-JP" altLang="en-US" sz="900" dirty="0">
                          <a:latin typeface="HG丸ｺﾞｼｯｸM-PRO" panose="020F0600000000000000" pitchFamily="50" charset="-128"/>
                          <a:ea typeface="HG丸ｺﾞｼｯｸM-PRO" panose="020F0600000000000000" pitchFamily="50" charset="-128"/>
                        </a:rPr>
                        <a:t>死亡・後遺障害</a:t>
                      </a:r>
                      <a:r>
                        <a:rPr kumimoji="1" lang="en-US" altLang="ja-JP" sz="900" dirty="0">
                          <a:latin typeface="HG丸ｺﾞｼｯｸM-PRO" panose="020F0600000000000000" pitchFamily="50" charset="-128"/>
                          <a:ea typeface="HG丸ｺﾞｼｯｸM-PRO" panose="020F0600000000000000" pitchFamily="50" charset="-128"/>
                        </a:rPr>
                        <a:t>3,000</a:t>
                      </a:r>
                      <a:r>
                        <a:rPr kumimoji="1" lang="ja-JP" altLang="en-US" sz="900" dirty="0">
                          <a:latin typeface="HG丸ｺﾞｼｯｸM-PRO" panose="020F0600000000000000" pitchFamily="50" charset="-128"/>
                          <a:ea typeface="HG丸ｺﾞｼｯｸM-PRO" panose="020F0600000000000000" pitchFamily="50" charset="-128"/>
                        </a:rPr>
                        <a:t>万円</a:t>
                      </a:r>
                    </a:p>
                  </a:txBody>
                  <a:tcPr anchor="ctr"/>
                </a:tc>
                <a:extLst>
                  <a:ext uri="{0D108BD9-81ED-4DB2-BD59-A6C34878D82A}">
                    <a16:rowId xmlns="" xmlns:a16="http://schemas.microsoft.com/office/drawing/2014/main" val="1294578407"/>
                  </a:ext>
                </a:extLst>
              </a:tr>
              <a:tr h="372080">
                <a:tc>
                  <a:txBody>
                    <a:bodyPr/>
                    <a:lstStyle/>
                    <a:p>
                      <a:pPr algn="ctr"/>
                      <a:r>
                        <a:rPr kumimoji="1" lang="ja-JP" altLang="en-US" sz="900" dirty="0">
                          <a:latin typeface="HG丸ｺﾞｼｯｸM-PRO" panose="020F0600000000000000" pitchFamily="50" charset="-128"/>
                          <a:ea typeface="HG丸ｺﾞｼｯｸM-PRO" panose="020F0600000000000000" pitchFamily="50" charset="-128"/>
                        </a:rPr>
                        <a:t>休業損害</a:t>
                      </a:r>
                    </a:p>
                  </a:txBody>
                  <a:tcPr anchor="ctr"/>
                </a:tc>
                <a:tc>
                  <a:txBody>
                    <a:bodyPr/>
                    <a:lstStyle/>
                    <a:p>
                      <a:pPr algn="ctr"/>
                      <a:r>
                        <a:rPr kumimoji="1" lang="en-US" altLang="ja-JP" sz="900" dirty="0">
                          <a:latin typeface="HG丸ｺﾞｼｯｸM-PRO" panose="020F0600000000000000" pitchFamily="50" charset="-128"/>
                          <a:ea typeface="HG丸ｺﾞｼｯｸM-PRO" panose="020F0600000000000000" pitchFamily="50" charset="-128"/>
                        </a:rPr>
                        <a:t>8</a:t>
                      </a:r>
                      <a:r>
                        <a:rPr kumimoji="1" lang="ja-JP" altLang="en-US" sz="900" dirty="0">
                          <a:latin typeface="HG丸ｺﾞｼｯｸM-PRO" panose="020F0600000000000000" pitchFamily="50" charset="-128"/>
                          <a:ea typeface="HG丸ｺﾞｼｯｸM-PRO" panose="020F0600000000000000" pitchFamily="50" charset="-128"/>
                        </a:rPr>
                        <a:t>割補償</a:t>
                      </a:r>
                    </a:p>
                  </a:txBody>
                  <a:tcPr anchor="ctr"/>
                </a:tc>
                <a:tc>
                  <a:txBody>
                    <a:bodyPr/>
                    <a:lstStyle/>
                    <a:p>
                      <a:pPr algn="ctr"/>
                      <a:r>
                        <a:rPr kumimoji="1" lang="ja-JP" altLang="en-US" sz="900" dirty="0">
                          <a:latin typeface="HG丸ｺﾞｼｯｸM-PRO" panose="020F0600000000000000" pitchFamily="50" charset="-128"/>
                          <a:ea typeface="HG丸ｺﾞｼｯｸM-PRO" panose="020F0600000000000000" pitchFamily="50" charset="-128"/>
                        </a:rPr>
                        <a:t>原則日額</a:t>
                      </a:r>
                      <a:r>
                        <a:rPr kumimoji="1" lang="en-US" altLang="ja-JP" sz="900" dirty="0">
                          <a:latin typeface="HG丸ｺﾞｼｯｸM-PRO" panose="020F0600000000000000" pitchFamily="50" charset="-128"/>
                          <a:ea typeface="HG丸ｺﾞｼｯｸM-PRO" panose="020F0600000000000000" pitchFamily="50" charset="-128"/>
                        </a:rPr>
                        <a:t>5,700</a:t>
                      </a:r>
                      <a:r>
                        <a:rPr kumimoji="1" lang="ja-JP" altLang="en-US" sz="900" dirty="0">
                          <a:latin typeface="HG丸ｺﾞｼｯｸM-PRO" panose="020F0600000000000000" pitchFamily="50" charset="-128"/>
                          <a:ea typeface="HG丸ｺﾞｼｯｸM-PRO" panose="020F0600000000000000" pitchFamily="50" charset="-128"/>
                        </a:rPr>
                        <a:t>円。</a:t>
                      </a:r>
                      <a:endParaRPr kumimoji="1" lang="en-US" altLang="ja-JP" sz="900" dirty="0">
                        <a:latin typeface="HG丸ｺﾞｼｯｸM-PRO" panose="020F0600000000000000" pitchFamily="50" charset="-128"/>
                        <a:ea typeface="HG丸ｺﾞｼｯｸM-PRO" panose="020F0600000000000000" pitchFamily="50" charset="-128"/>
                      </a:endParaRPr>
                    </a:p>
                    <a:p>
                      <a:pPr algn="ctr"/>
                      <a:r>
                        <a:rPr kumimoji="1" lang="ja-JP" altLang="en-US" sz="900" dirty="0">
                          <a:latin typeface="HG丸ｺﾞｼｯｸM-PRO" panose="020F0600000000000000" pitchFamily="50" charset="-128"/>
                          <a:ea typeface="HG丸ｺﾞｼｯｸM-PRO" panose="020F0600000000000000" pitchFamily="50" charset="-128"/>
                        </a:rPr>
                        <a:t>休業日数分支給。</a:t>
                      </a:r>
                    </a:p>
                  </a:txBody>
                  <a:tcPr anchor="ctr"/>
                </a:tc>
                <a:extLst>
                  <a:ext uri="{0D108BD9-81ED-4DB2-BD59-A6C34878D82A}">
                    <a16:rowId xmlns="" xmlns:a16="http://schemas.microsoft.com/office/drawing/2014/main" val="1575270431"/>
                  </a:ext>
                </a:extLst>
              </a:tr>
              <a:tr h="372080">
                <a:tc>
                  <a:txBody>
                    <a:bodyPr/>
                    <a:lstStyle/>
                    <a:p>
                      <a:pPr algn="ctr"/>
                      <a:r>
                        <a:rPr kumimoji="1" lang="ja-JP" altLang="en-US" sz="900" dirty="0">
                          <a:latin typeface="HG丸ｺﾞｼｯｸM-PRO" panose="020F0600000000000000" pitchFamily="50" charset="-128"/>
                          <a:ea typeface="HG丸ｺﾞｼｯｸM-PRO" panose="020F0600000000000000" pitchFamily="50" charset="-128"/>
                        </a:rPr>
                        <a:t>過失割合の影響</a:t>
                      </a:r>
                    </a:p>
                  </a:txBody>
                  <a:tcPr anchor="ctr"/>
                </a:tc>
                <a:tc>
                  <a:txBody>
                    <a:bodyPr/>
                    <a:lstStyle/>
                    <a:p>
                      <a:pPr algn="ctr"/>
                      <a:r>
                        <a:rPr kumimoji="1" lang="ja-JP" altLang="en-US" sz="900" dirty="0">
                          <a:latin typeface="HG丸ｺﾞｼｯｸM-PRO" panose="020F0600000000000000" pitchFamily="50" charset="-128"/>
                          <a:ea typeface="HG丸ｺﾞｼｯｸM-PRO" panose="020F0600000000000000" pitchFamily="50" charset="-128"/>
                        </a:rPr>
                        <a:t>なし</a:t>
                      </a:r>
                    </a:p>
                  </a:txBody>
                  <a:tcPr anchor="ctr"/>
                </a:tc>
                <a:tc>
                  <a:txBody>
                    <a:bodyPr/>
                    <a:lstStyle/>
                    <a:p>
                      <a:pPr algn="ctr"/>
                      <a:r>
                        <a:rPr kumimoji="1" lang="ja-JP" altLang="en-US" sz="900" dirty="0">
                          <a:latin typeface="HG丸ｺﾞｼｯｸM-PRO" panose="020F0600000000000000" pitchFamily="50" charset="-128"/>
                          <a:ea typeface="HG丸ｺﾞｼｯｸM-PRO" panose="020F0600000000000000" pitchFamily="50" charset="-128"/>
                        </a:rPr>
                        <a:t>あり</a:t>
                      </a:r>
                      <a:r>
                        <a:rPr kumimoji="1" lang="en-US" altLang="ja-JP" sz="900" dirty="0">
                          <a:latin typeface="HG丸ｺﾞｼｯｸM-PRO" panose="020F0600000000000000" pitchFamily="50" charset="-128"/>
                          <a:ea typeface="HG丸ｺﾞｼｯｸM-PRO" panose="020F0600000000000000" pitchFamily="50" charset="-128"/>
                        </a:rPr>
                        <a:t>(</a:t>
                      </a:r>
                      <a:r>
                        <a:rPr kumimoji="1" lang="ja-JP" altLang="en-US" sz="900" dirty="0">
                          <a:latin typeface="HG丸ｺﾞｼｯｸM-PRO" panose="020F0600000000000000" pitchFamily="50" charset="-128"/>
                          <a:ea typeface="HG丸ｺﾞｼｯｸM-PRO" panose="020F0600000000000000" pitchFamily="50" charset="-128"/>
                        </a:rPr>
                        <a:t>過失割合</a:t>
                      </a:r>
                      <a:r>
                        <a:rPr kumimoji="1" lang="en-US" altLang="ja-JP" sz="900" dirty="0">
                          <a:latin typeface="HG丸ｺﾞｼｯｸM-PRO" panose="020F0600000000000000" pitchFamily="50" charset="-128"/>
                          <a:ea typeface="HG丸ｺﾞｼｯｸM-PRO" panose="020F0600000000000000" pitchFamily="50" charset="-128"/>
                        </a:rPr>
                        <a:t>7</a:t>
                      </a:r>
                      <a:r>
                        <a:rPr kumimoji="1" lang="ja-JP" altLang="en-US" sz="900" dirty="0">
                          <a:latin typeface="HG丸ｺﾞｼｯｸM-PRO" panose="020F0600000000000000" pitchFamily="50" charset="-128"/>
                          <a:ea typeface="HG丸ｺﾞｼｯｸM-PRO" panose="020F0600000000000000" pitchFamily="50" charset="-128"/>
                        </a:rPr>
                        <a:t>割以上の場合、減額される。</a:t>
                      </a:r>
                      <a:r>
                        <a:rPr kumimoji="1" lang="en-US" altLang="ja-JP" sz="900" dirty="0">
                          <a:latin typeface="HG丸ｺﾞｼｯｸM-PRO" panose="020F0600000000000000" pitchFamily="50" charset="-128"/>
                          <a:ea typeface="HG丸ｺﾞｼｯｸM-PRO" panose="020F0600000000000000" pitchFamily="50" charset="-128"/>
                        </a:rPr>
                        <a:t>)</a:t>
                      </a:r>
                      <a:endParaRPr kumimoji="1" lang="ja-JP" altLang="en-US" sz="900"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 xmlns:a16="http://schemas.microsoft.com/office/drawing/2014/main" val="1082670971"/>
                  </a:ext>
                </a:extLst>
              </a:tr>
              <a:tr h="372080">
                <a:tc>
                  <a:txBody>
                    <a:bodyPr/>
                    <a:lstStyle/>
                    <a:p>
                      <a:pPr algn="ctr"/>
                      <a:r>
                        <a:rPr kumimoji="1" lang="ja-JP" altLang="en-US" sz="900" dirty="0">
                          <a:latin typeface="HG丸ｺﾞｼｯｸM-PRO" panose="020F0600000000000000" pitchFamily="50" charset="-128"/>
                          <a:ea typeface="HG丸ｺﾞｼｯｸM-PRO" panose="020F0600000000000000" pitchFamily="50" charset="-128"/>
                        </a:rPr>
                        <a:t>年金</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HG丸ｺﾞｼｯｸM-PRO" panose="020F0600000000000000" pitchFamily="50" charset="-128"/>
                          <a:ea typeface="HG丸ｺﾞｼｯｸM-PRO" panose="020F0600000000000000" pitchFamily="50" charset="-128"/>
                        </a:rPr>
                        <a:t>あり（</a:t>
                      </a:r>
                      <a:r>
                        <a:rPr kumimoji="1" lang="zh-TW" altLang="en-US" sz="900" dirty="0">
                          <a:latin typeface="HG丸ｺﾞｼｯｸM-PRO" panose="020F0600000000000000" pitchFamily="50" charset="-128"/>
                          <a:ea typeface="HG丸ｺﾞｼｯｸM-PRO" panose="020F0600000000000000" pitchFamily="50" charset="-128"/>
                        </a:rPr>
                        <a:t>遺族年金、障害年金、傷病年金） </a:t>
                      </a:r>
                      <a:endParaRPr kumimoji="1" lang="ja-JP" altLang="en-US" sz="9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900" dirty="0">
                          <a:latin typeface="HG丸ｺﾞｼｯｸM-PRO" panose="020F0600000000000000" pitchFamily="50" charset="-128"/>
                          <a:ea typeface="HG丸ｺﾞｼｯｸM-PRO" panose="020F0600000000000000" pitchFamily="50" charset="-128"/>
                        </a:rPr>
                        <a:t>なし</a:t>
                      </a:r>
                    </a:p>
                  </a:txBody>
                  <a:tcPr anchor="ctr"/>
                </a:tc>
                <a:extLst>
                  <a:ext uri="{0D108BD9-81ED-4DB2-BD59-A6C34878D82A}">
                    <a16:rowId xmlns="" xmlns:a16="http://schemas.microsoft.com/office/drawing/2014/main" val="2185939161"/>
                  </a:ext>
                </a:extLst>
              </a:tr>
              <a:tr h="232550">
                <a:tc>
                  <a:txBody>
                    <a:bodyPr/>
                    <a:lstStyle/>
                    <a:p>
                      <a:pPr algn="ctr"/>
                      <a:r>
                        <a:rPr kumimoji="1" lang="ja-JP" altLang="en-US" sz="900" dirty="0">
                          <a:latin typeface="HG丸ｺﾞｼｯｸM-PRO" panose="020F0600000000000000" pitchFamily="50" charset="-128"/>
                          <a:ea typeface="HG丸ｺﾞｼｯｸM-PRO" panose="020F0600000000000000" pitchFamily="50" charset="-128"/>
                        </a:rPr>
                        <a:t>慰謝料</a:t>
                      </a:r>
                    </a:p>
                  </a:txBody>
                  <a:tcPr anchor="ctr"/>
                </a:tc>
                <a:tc>
                  <a:txBody>
                    <a:bodyPr/>
                    <a:lstStyle/>
                    <a:p>
                      <a:pPr algn="ctr"/>
                      <a:r>
                        <a:rPr kumimoji="1" lang="ja-JP" altLang="en-US" sz="900" dirty="0">
                          <a:latin typeface="HG丸ｺﾞｼｯｸM-PRO" panose="020F0600000000000000" pitchFamily="50" charset="-128"/>
                          <a:ea typeface="HG丸ｺﾞｼｯｸM-PRO" panose="020F0600000000000000" pitchFamily="50" charset="-128"/>
                        </a:rPr>
                        <a:t>なし</a:t>
                      </a:r>
                    </a:p>
                  </a:txBody>
                  <a:tcPr anchor="ctr"/>
                </a:tc>
                <a:tc>
                  <a:txBody>
                    <a:bodyPr/>
                    <a:lstStyle/>
                    <a:p>
                      <a:pPr algn="ctr"/>
                      <a:r>
                        <a:rPr kumimoji="1" lang="ja-JP" altLang="en-US" sz="900" dirty="0">
                          <a:latin typeface="HG丸ｺﾞｼｯｸM-PRO" panose="020F0600000000000000" pitchFamily="50" charset="-128"/>
                          <a:ea typeface="HG丸ｺﾞｼｯｸM-PRO" panose="020F0600000000000000" pitchFamily="50" charset="-128"/>
                        </a:rPr>
                        <a:t>あり</a:t>
                      </a:r>
                    </a:p>
                  </a:txBody>
                  <a:tcPr anchor="ctr"/>
                </a:tc>
                <a:extLst>
                  <a:ext uri="{0D108BD9-81ED-4DB2-BD59-A6C34878D82A}">
                    <a16:rowId xmlns="" xmlns:a16="http://schemas.microsoft.com/office/drawing/2014/main" val="3583494826"/>
                  </a:ext>
                </a:extLst>
              </a:tr>
              <a:tr h="232550">
                <a:tc>
                  <a:txBody>
                    <a:bodyPr/>
                    <a:lstStyle/>
                    <a:p>
                      <a:pPr algn="ctr"/>
                      <a:r>
                        <a:rPr kumimoji="1" lang="ja-JP" altLang="en-US" sz="900" dirty="0">
                          <a:latin typeface="HG丸ｺﾞｼｯｸM-PRO" panose="020F0600000000000000" pitchFamily="50" charset="-128"/>
                          <a:ea typeface="HG丸ｺﾞｼｯｸM-PRO" panose="020F0600000000000000" pitchFamily="50" charset="-128"/>
                        </a:rPr>
                        <a:t>仮渡金制度</a:t>
                      </a:r>
                    </a:p>
                  </a:txBody>
                  <a:tcPr anchor="ctr"/>
                </a:tc>
                <a:tc>
                  <a:txBody>
                    <a:bodyPr/>
                    <a:lstStyle/>
                    <a:p>
                      <a:pPr algn="ctr"/>
                      <a:r>
                        <a:rPr kumimoji="1" lang="ja-JP" altLang="en-US" sz="900" dirty="0">
                          <a:latin typeface="HG丸ｺﾞｼｯｸM-PRO" panose="020F0600000000000000" pitchFamily="50" charset="-128"/>
                          <a:ea typeface="HG丸ｺﾞｼｯｸM-PRO" panose="020F0600000000000000" pitchFamily="50" charset="-128"/>
                        </a:rPr>
                        <a:t>なし</a:t>
                      </a:r>
                    </a:p>
                  </a:txBody>
                  <a:tcPr anchor="ctr"/>
                </a:tc>
                <a:tc>
                  <a:txBody>
                    <a:bodyPr/>
                    <a:lstStyle/>
                    <a:p>
                      <a:pPr algn="ctr"/>
                      <a:r>
                        <a:rPr kumimoji="1" lang="ja-JP" altLang="en-US" sz="900" dirty="0">
                          <a:latin typeface="HG丸ｺﾞｼｯｸM-PRO" panose="020F0600000000000000" pitchFamily="50" charset="-128"/>
                          <a:ea typeface="HG丸ｺﾞｼｯｸM-PRO" panose="020F0600000000000000" pitchFamily="50" charset="-128"/>
                        </a:rPr>
                        <a:t>あり</a:t>
                      </a:r>
                    </a:p>
                  </a:txBody>
                  <a:tcPr anchor="ctr"/>
                </a:tc>
                <a:extLst>
                  <a:ext uri="{0D108BD9-81ED-4DB2-BD59-A6C34878D82A}">
                    <a16:rowId xmlns="" xmlns:a16="http://schemas.microsoft.com/office/drawing/2014/main" val="2332835061"/>
                  </a:ext>
                </a:extLst>
              </a:tr>
            </a:tbl>
          </a:graphicData>
        </a:graphic>
      </p:graphicFrame>
      <p:pic>
        <p:nvPicPr>
          <p:cNvPr id="27" name="図 26">
            <a:extLst>
              <a:ext uri="{FF2B5EF4-FFF2-40B4-BE49-F238E27FC236}">
                <a16:creationId xmlns="" xmlns:a16="http://schemas.microsoft.com/office/drawing/2014/main" id="{1758978E-8C86-46D1-8130-C79D264B051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66647" y="8812074"/>
            <a:ext cx="573965" cy="776065"/>
          </a:xfrm>
          <a:prstGeom prst="rect">
            <a:avLst/>
          </a:prstGeom>
        </p:spPr>
      </p:pic>
      <p:sp>
        <p:nvSpPr>
          <p:cNvPr id="28" name="吹き出し: 角を丸めた四角形 27">
            <a:extLst>
              <a:ext uri="{FF2B5EF4-FFF2-40B4-BE49-F238E27FC236}">
                <a16:creationId xmlns="" xmlns:a16="http://schemas.microsoft.com/office/drawing/2014/main" id="{12926150-972E-4DF4-912A-4073C2F15A22}"/>
              </a:ext>
            </a:extLst>
          </p:cNvPr>
          <p:cNvSpPr/>
          <p:nvPr/>
        </p:nvSpPr>
        <p:spPr>
          <a:xfrm flipV="1">
            <a:off x="330721" y="8930062"/>
            <a:ext cx="1604105" cy="712184"/>
          </a:xfrm>
          <a:prstGeom prst="wedgeRoundRectCallout">
            <a:avLst>
              <a:gd name="adj1" fmla="val 77209"/>
              <a:gd name="adj2" fmla="val -16898"/>
              <a:gd name="adj3" fmla="val 16667"/>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テキスト ボックス 28">
            <a:extLst>
              <a:ext uri="{FF2B5EF4-FFF2-40B4-BE49-F238E27FC236}">
                <a16:creationId xmlns="" xmlns:a16="http://schemas.microsoft.com/office/drawing/2014/main" id="{39DAFE1B-1109-4366-ACAC-7FE8ACACF032}"/>
              </a:ext>
            </a:extLst>
          </p:cNvPr>
          <p:cNvSpPr txBox="1"/>
          <p:nvPr/>
        </p:nvSpPr>
        <p:spPr>
          <a:xfrm>
            <a:off x="342206" y="8962988"/>
            <a:ext cx="1575844" cy="646331"/>
          </a:xfrm>
          <a:prstGeom prst="rect">
            <a:avLst/>
          </a:prstGeom>
          <a:noFill/>
        </p:spPr>
        <p:txBody>
          <a:bodyPr wrap="square" rtlCol="0">
            <a:spAutoFit/>
          </a:bodyPr>
          <a:lstStyle/>
          <a:p>
            <a:r>
              <a:rPr kumimoji="1" lang="ja-JP" altLang="en-US" sz="900" dirty="0">
                <a:latin typeface="HG丸ｺﾞｼｯｸM-PRO" panose="020F0600000000000000" pitchFamily="50" charset="-128"/>
                <a:ea typeface="HG丸ｺﾞｼｯｸM-PRO" panose="020F0600000000000000" pitchFamily="50" charset="-128"/>
              </a:rPr>
              <a:t>なるほど！自賠責保険は慰謝料の支払いや先払いが可能なんですね。違いがよく</a:t>
            </a:r>
            <a:r>
              <a:rPr lang="ja-JP" altLang="en-US" sz="900" dirty="0">
                <a:latin typeface="HG丸ｺﾞｼｯｸM-PRO" panose="020F0600000000000000" pitchFamily="50" charset="-128"/>
                <a:ea typeface="HG丸ｺﾞｼｯｸM-PRO" panose="020F0600000000000000" pitchFamily="50" charset="-128"/>
              </a:rPr>
              <a:t>分かりました！</a:t>
            </a:r>
            <a:endParaRPr kumimoji="1" lang="ja-JP" altLang="en-US" sz="900" dirty="0">
              <a:latin typeface="HG丸ｺﾞｼｯｸM-PRO" panose="020F0600000000000000" pitchFamily="50" charset="-128"/>
              <a:ea typeface="HG丸ｺﾞｼｯｸM-PRO" panose="020F0600000000000000" pitchFamily="50" charset="-128"/>
            </a:endParaRPr>
          </a:p>
        </p:txBody>
      </p:sp>
      <p:sp>
        <p:nvSpPr>
          <p:cNvPr id="30" name="テキスト ボックス 29">
            <a:extLst>
              <a:ext uri="{FF2B5EF4-FFF2-40B4-BE49-F238E27FC236}">
                <a16:creationId xmlns="" xmlns:a16="http://schemas.microsoft.com/office/drawing/2014/main" id="{3E462D95-7E56-495D-8D13-F470F449DF62}"/>
              </a:ext>
            </a:extLst>
          </p:cNvPr>
          <p:cNvSpPr txBox="1"/>
          <p:nvPr/>
        </p:nvSpPr>
        <p:spPr>
          <a:xfrm>
            <a:off x="4398540" y="837271"/>
            <a:ext cx="1946137" cy="1015663"/>
          </a:xfrm>
          <a:prstGeom prst="rect">
            <a:avLst/>
          </a:prstGeom>
          <a:noFill/>
        </p:spPr>
        <p:txBody>
          <a:bodyPr wrap="squar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ゔゔゔ・・。</a:t>
            </a:r>
            <a:endParaRPr kumimoji="1"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通勤途中に事故を起こしてしまいました。これって労災として認められるの？</a:t>
            </a:r>
            <a:endParaRPr kumimoji="1" lang="ja-JP" altLang="en-US" sz="1200" dirty="0">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2" descr="C:\Users\kkr-1\Desktop\事務所ニュース\P4.png"/>
          <p:cNvPicPr>
            <a:picLocks noChangeAspect="1" noChangeArrowheads="1"/>
          </p:cNvPicPr>
          <p:nvPr/>
        </p:nvPicPr>
        <p:blipFill>
          <a:blip r:embed="rId3" cstate="print"/>
          <a:srcRect/>
          <a:stretch>
            <a:fillRect/>
          </a:stretch>
        </p:blipFill>
        <p:spPr bwMode="auto">
          <a:xfrm>
            <a:off x="66354" y="56456"/>
            <a:ext cx="6858000" cy="2880320"/>
          </a:xfrm>
          <a:prstGeom prst="rect">
            <a:avLst/>
          </a:prstGeom>
          <a:noFill/>
        </p:spPr>
      </p:pic>
      <p:sp>
        <p:nvSpPr>
          <p:cNvPr id="12" name="フッター プレースホルダー 4"/>
          <p:cNvSpPr>
            <a:spLocks noGrp="1"/>
          </p:cNvSpPr>
          <p:nvPr>
            <p:ph type="ftr" sz="quarter" idx="11"/>
          </p:nvPr>
        </p:nvSpPr>
        <p:spPr>
          <a:xfrm>
            <a:off x="3401616" y="9588552"/>
            <a:ext cx="3352946" cy="317448"/>
          </a:xfrm>
        </p:spPr>
        <p:txBody>
          <a:bodyPr/>
          <a:lstStyle/>
          <a:p>
            <a:r>
              <a:rPr kumimoji="1" lang="en-US" altLang="ja-JP" sz="1050" dirty="0">
                <a:latin typeface="HG丸ｺﾞｼｯｸM-PRO" pitchFamily="50" charset="-128"/>
                <a:ea typeface="HG丸ｺﾞｼｯｸM-PRO" pitchFamily="50" charset="-128"/>
              </a:rPr>
              <a:t>Copyright</a:t>
            </a:r>
            <a:r>
              <a:rPr kumimoji="1" lang="ja-JP" altLang="en-US" sz="1050" dirty="0">
                <a:latin typeface="HG丸ｺﾞｼｯｸM-PRO" pitchFamily="50" charset="-128"/>
                <a:ea typeface="HG丸ｺﾞｼｯｸM-PRO" pitchFamily="50" charset="-128"/>
              </a:rPr>
              <a:t>北出経営労務事務所</a:t>
            </a:r>
            <a:r>
              <a:rPr kumimoji="1" lang="en-US" altLang="ja-JP" sz="1050" dirty="0">
                <a:latin typeface="HG丸ｺﾞｼｯｸM-PRO" pitchFamily="50" charset="-128"/>
                <a:ea typeface="HG丸ｺﾞｼｯｸM-PRO" pitchFamily="50" charset="-128"/>
              </a:rPr>
              <a:t>All Rights Reserved.</a:t>
            </a:r>
            <a:endParaRPr kumimoji="1" lang="ja-JP" altLang="en-US" sz="1050" dirty="0">
              <a:latin typeface="HG丸ｺﾞｼｯｸM-PRO" pitchFamily="50" charset="-128"/>
              <a:ea typeface="HG丸ｺﾞｼｯｸM-PRO" pitchFamily="50" charset="-128"/>
            </a:endParaRPr>
          </a:p>
        </p:txBody>
      </p:sp>
      <p:sp>
        <p:nvSpPr>
          <p:cNvPr id="71" name="正方形/長方形 70"/>
          <p:cNvSpPr/>
          <p:nvPr/>
        </p:nvSpPr>
        <p:spPr>
          <a:xfrm>
            <a:off x="1698526" y="-524576"/>
            <a:ext cx="4320480"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rgbClr val="FF0000"/>
              </a:solidFill>
            </a:endParaRPr>
          </a:p>
        </p:txBody>
      </p:sp>
      <p:sp>
        <p:nvSpPr>
          <p:cNvPr id="101" name="テキスト ボックス 100"/>
          <p:cNvSpPr txBox="1"/>
          <p:nvPr/>
        </p:nvSpPr>
        <p:spPr>
          <a:xfrm>
            <a:off x="2348880" y="200472"/>
            <a:ext cx="4320480" cy="338554"/>
          </a:xfrm>
          <a:prstGeom prst="rect">
            <a:avLst/>
          </a:prstGeom>
          <a:noFill/>
        </p:spPr>
        <p:txBody>
          <a:bodyPr wrap="square" rtlCol="0">
            <a:spAutoFit/>
          </a:bodyPr>
          <a:lstStyle/>
          <a:p>
            <a:r>
              <a:rPr kumimoji="1" lang="ja-JP" altLang="en-US" sz="1600" dirty="0">
                <a:latin typeface="HGP創英角ﾎﾟｯﾌﾟ体" pitchFamily="50" charset="-128"/>
                <a:ea typeface="HGP創英角ﾎﾟｯﾌﾟ体" pitchFamily="50" charset="-128"/>
              </a:rPr>
              <a:t>＊今月のお知らせ＊</a:t>
            </a:r>
          </a:p>
        </p:txBody>
      </p:sp>
      <p:sp>
        <p:nvSpPr>
          <p:cNvPr id="61" name="正方形/長方形 60"/>
          <p:cNvSpPr/>
          <p:nvPr/>
        </p:nvSpPr>
        <p:spPr>
          <a:xfrm>
            <a:off x="552360" y="513699"/>
            <a:ext cx="1164433" cy="918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ja-JP" altLang="en-US" sz="1200" b="1" dirty="0">
              <a:solidFill>
                <a:schemeClr val="accent5">
                  <a:lumMod val="75000"/>
                </a:schemeClr>
              </a:solidFill>
              <a:latin typeface="HG丸ｺﾞｼｯｸM-PRO" pitchFamily="50" charset="-128"/>
              <a:ea typeface="HG丸ｺﾞｼｯｸM-PRO" pitchFamily="50" charset="-128"/>
            </a:endParaRPr>
          </a:p>
        </p:txBody>
      </p:sp>
      <p:sp>
        <p:nvSpPr>
          <p:cNvPr id="63" name="正方形/長方形 62"/>
          <p:cNvSpPr/>
          <p:nvPr/>
        </p:nvSpPr>
        <p:spPr>
          <a:xfrm>
            <a:off x="1756329" y="512637"/>
            <a:ext cx="4910928" cy="919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endParaRPr lang="en-US" altLang="ja-JP" sz="1000" dirty="0">
              <a:solidFill>
                <a:schemeClr val="tx2">
                  <a:lumMod val="50000"/>
                </a:schemeClr>
              </a:solidFill>
              <a:latin typeface="HG丸ｺﾞｼｯｸM-PRO" pitchFamily="50" charset="-128"/>
              <a:ea typeface="HG丸ｺﾞｼｯｸM-PRO" pitchFamily="50" charset="-128"/>
            </a:endParaRPr>
          </a:p>
        </p:txBody>
      </p:sp>
      <p:sp>
        <p:nvSpPr>
          <p:cNvPr id="65" name="正方形/長方形 64"/>
          <p:cNvSpPr/>
          <p:nvPr/>
        </p:nvSpPr>
        <p:spPr>
          <a:xfrm>
            <a:off x="1756329" y="1465074"/>
            <a:ext cx="4896544" cy="506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endParaRPr lang="en-US" altLang="ja-JP" sz="1000" dirty="0">
              <a:solidFill>
                <a:schemeClr val="tx2">
                  <a:lumMod val="50000"/>
                </a:schemeClr>
              </a:solidFill>
              <a:latin typeface="HG丸ｺﾞｼｯｸM-PRO" pitchFamily="50" charset="-128"/>
              <a:ea typeface="HG丸ｺﾞｼｯｸM-PRO" pitchFamily="50" charset="-128"/>
            </a:endParaRPr>
          </a:p>
        </p:txBody>
      </p:sp>
      <p:sp>
        <p:nvSpPr>
          <p:cNvPr id="74" name="正方形/長方形 73"/>
          <p:cNvSpPr/>
          <p:nvPr/>
        </p:nvSpPr>
        <p:spPr>
          <a:xfrm>
            <a:off x="1756329" y="2001853"/>
            <a:ext cx="4896544" cy="586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endParaRPr lang="ja-JP" altLang="en-US" sz="1000" dirty="0">
              <a:solidFill>
                <a:schemeClr val="tx2">
                  <a:lumMod val="50000"/>
                </a:schemeClr>
              </a:solidFill>
              <a:latin typeface="HG丸ｺﾞｼｯｸM-PRO" pitchFamily="50" charset="-128"/>
              <a:ea typeface="HG丸ｺﾞｼｯｸM-PRO" pitchFamily="50" charset="-128"/>
            </a:endParaRPr>
          </a:p>
        </p:txBody>
      </p:sp>
      <p:sp>
        <p:nvSpPr>
          <p:cNvPr id="75" name="正方形/長方形 74"/>
          <p:cNvSpPr/>
          <p:nvPr/>
        </p:nvSpPr>
        <p:spPr>
          <a:xfrm>
            <a:off x="552360" y="1463919"/>
            <a:ext cx="1164433" cy="501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ja-JP" altLang="en-US" sz="1200" b="1" dirty="0">
              <a:solidFill>
                <a:schemeClr val="accent5">
                  <a:lumMod val="75000"/>
                </a:schemeClr>
              </a:solidFill>
              <a:latin typeface="HG丸ｺﾞｼｯｸM-PRO" pitchFamily="50" charset="-128"/>
              <a:ea typeface="HG丸ｺﾞｼｯｸM-PRO" pitchFamily="50" charset="-128"/>
            </a:endParaRPr>
          </a:p>
        </p:txBody>
      </p:sp>
      <p:sp>
        <p:nvSpPr>
          <p:cNvPr id="76" name="正方形/長方形 75"/>
          <p:cNvSpPr/>
          <p:nvPr/>
        </p:nvSpPr>
        <p:spPr>
          <a:xfrm>
            <a:off x="552360" y="1996285"/>
            <a:ext cx="1164433" cy="597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ja-JP" altLang="en-US" sz="1200" b="1" dirty="0">
              <a:solidFill>
                <a:schemeClr val="accent5">
                  <a:lumMod val="75000"/>
                </a:schemeClr>
              </a:solidFill>
              <a:latin typeface="HG丸ｺﾞｼｯｸM-PRO" pitchFamily="50" charset="-128"/>
              <a:ea typeface="HG丸ｺﾞｼｯｸM-PRO" pitchFamily="50" charset="-128"/>
            </a:endParaRPr>
          </a:p>
        </p:txBody>
      </p:sp>
      <p:sp>
        <p:nvSpPr>
          <p:cNvPr id="17" name="正方形/長方形 16"/>
          <p:cNvSpPr/>
          <p:nvPr/>
        </p:nvSpPr>
        <p:spPr>
          <a:xfrm>
            <a:off x="1749821" y="1461338"/>
            <a:ext cx="4896544" cy="506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r>
              <a:rPr lang="ja-JP" altLang="en-US" sz="1000" dirty="0">
                <a:solidFill>
                  <a:schemeClr val="tx2">
                    <a:lumMod val="50000"/>
                  </a:schemeClr>
                </a:solidFill>
                <a:latin typeface="HG丸ｺﾞｼｯｸM-PRO" pitchFamily="50" charset="-128"/>
                <a:ea typeface="HG丸ｺﾞｼｯｸM-PRO" pitchFamily="50" charset="-128"/>
              </a:rPr>
              <a:t>福井県の地域別最低賃金が</a:t>
            </a:r>
            <a:r>
              <a:rPr lang="ja-JP" altLang="en-US" sz="1000" b="1" dirty="0">
                <a:solidFill>
                  <a:srgbClr val="FF0000"/>
                </a:solidFill>
                <a:latin typeface="HG丸ｺﾞｼｯｸM-PRO" pitchFamily="50" charset="-128"/>
                <a:ea typeface="HG丸ｺﾞｼｯｸM-PRO" pitchFamily="50" charset="-128"/>
              </a:rPr>
              <a:t>８０３円</a:t>
            </a:r>
            <a:r>
              <a:rPr lang="ja-JP" altLang="en-US" sz="1000" dirty="0">
                <a:solidFill>
                  <a:schemeClr val="tx2">
                    <a:lumMod val="50000"/>
                  </a:schemeClr>
                </a:solidFill>
                <a:latin typeface="HG丸ｺﾞｼｯｸM-PRO" pitchFamily="50" charset="-128"/>
                <a:ea typeface="HG丸ｺﾞｼｯｸM-PRO" pitchFamily="50" charset="-128"/>
              </a:rPr>
              <a:t>に変わります。（平成３０年１０月１日より）</a:t>
            </a:r>
          </a:p>
          <a:p>
            <a:r>
              <a:rPr lang="en-US" altLang="ja-JP" sz="1000" dirty="0">
                <a:solidFill>
                  <a:schemeClr val="tx2">
                    <a:lumMod val="50000"/>
                  </a:schemeClr>
                </a:solidFill>
                <a:latin typeface="HG丸ｺﾞｼｯｸM-PRO" pitchFamily="50" charset="-128"/>
                <a:ea typeface="HG丸ｺﾞｼｯｸM-PRO" pitchFamily="50" charset="-128"/>
              </a:rPr>
              <a:t>※</a:t>
            </a:r>
            <a:r>
              <a:rPr lang="ja-JP" altLang="en-US" sz="1000" dirty="0">
                <a:solidFill>
                  <a:schemeClr val="tx2">
                    <a:lumMod val="50000"/>
                  </a:schemeClr>
                </a:solidFill>
                <a:latin typeface="HG丸ｺﾞｼｯｸM-PRO" pitchFamily="50" charset="-128"/>
                <a:ea typeface="HG丸ｺﾞｼｯｸM-PRO" pitchFamily="50" charset="-128"/>
              </a:rPr>
              <a:t>特定の産業には産業別最低賃金が定められています。</a:t>
            </a:r>
            <a:endParaRPr lang="en-US" altLang="ja-JP" sz="1000" dirty="0">
              <a:solidFill>
                <a:schemeClr val="tx2">
                  <a:lumMod val="50000"/>
                </a:schemeClr>
              </a:solidFill>
              <a:latin typeface="HG丸ｺﾞｼｯｸM-PRO" pitchFamily="50" charset="-128"/>
              <a:ea typeface="HG丸ｺﾞｼｯｸM-PRO" pitchFamily="50" charset="-128"/>
            </a:endParaRPr>
          </a:p>
        </p:txBody>
      </p:sp>
      <p:sp>
        <p:nvSpPr>
          <p:cNvPr id="18" name="正方形/長方形 17"/>
          <p:cNvSpPr/>
          <p:nvPr/>
        </p:nvSpPr>
        <p:spPr>
          <a:xfrm>
            <a:off x="1756329" y="2024445"/>
            <a:ext cx="4896544" cy="569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r>
              <a:rPr lang="ja-JP" altLang="en-US" sz="1000" dirty="0">
                <a:solidFill>
                  <a:schemeClr val="tx2">
                    <a:lumMod val="50000"/>
                  </a:schemeClr>
                </a:solidFill>
                <a:latin typeface="HG丸ｺﾞｼｯｸM-PRO" pitchFamily="50" charset="-128"/>
                <a:ea typeface="HG丸ｺﾞｼｯｸM-PRO" pitchFamily="50" charset="-128"/>
              </a:rPr>
              <a:t>◆年次有給休暇発生　４月に入社された方は、今月より有給休暇が発生します。</a:t>
            </a:r>
          </a:p>
          <a:p>
            <a:r>
              <a:rPr lang="ja-JP" altLang="en-US" sz="1000" dirty="0">
                <a:solidFill>
                  <a:schemeClr val="tx2">
                    <a:lumMod val="50000"/>
                  </a:schemeClr>
                </a:solidFill>
                <a:latin typeface="HG丸ｺﾞｼｯｸM-PRO" pitchFamily="50" charset="-128"/>
                <a:ea typeface="HG丸ｺﾞｼｯｸM-PRO" pitchFamily="50" charset="-128"/>
              </a:rPr>
              <a:t>◆３１日　・７月～９月の労働者死傷病報告（休業４日未満）の提出期限です。</a:t>
            </a:r>
          </a:p>
          <a:p>
            <a:r>
              <a:rPr lang="ja-JP" altLang="en-US" sz="1000" dirty="0">
                <a:solidFill>
                  <a:schemeClr val="tx2">
                    <a:lumMod val="50000"/>
                  </a:schemeClr>
                </a:solidFill>
                <a:latin typeface="HG丸ｺﾞｼｯｸM-PRO" pitchFamily="50" charset="-128"/>
                <a:ea typeface="HG丸ｺﾞｼｯｸM-PRO" pitchFamily="50" charset="-128"/>
              </a:rPr>
              <a:t>　　　　　・労働保険料（延納第２期分）の納付期限です。</a:t>
            </a:r>
          </a:p>
        </p:txBody>
      </p:sp>
      <p:sp>
        <p:nvSpPr>
          <p:cNvPr id="19" name="正方形/長方形 18"/>
          <p:cNvSpPr/>
          <p:nvPr/>
        </p:nvSpPr>
        <p:spPr>
          <a:xfrm>
            <a:off x="1749821" y="609526"/>
            <a:ext cx="4896544" cy="823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r>
              <a:rPr lang="ja-JP" altLang="en-US" sz="1000" dirty="0">
                <a:solidFill>
                  <a:schemeClr val="tx2">
                    <a:lumMod val="50000"/>
                  </a:schemeClr>
                </a:solidFill>
                <a:latin typeface="HG丸ｺﾞｼｯｸM-PRO" pitchFamily="50" charset="-128"/>
                <a:ea typeface="HG丸ｺﾞｼｯｸM-PRO" pitchFamily="50" charset="-128"/>
              </a:rPr>
              <a:t>厚生年金保険の保険料率に変更はありませんが、前月号でもお伝えさせて頂きました通り、算定基礎により決定した標準報酬月額が９月分社会保険料より適用になります。</a:t>
            </a:r>
            <a:r>
              <a:rPr lang="en-US" altLang="ja-JP" sz="1000" dirty="0">
                <a:solidFill>
                  <a:schemeClr val="tx2">
                    <a:lumMod val="50000"/>
                  </a:schemeClr>
                </a:solidFill>
                <a:latin typeface="HG丸ｺﾞｼｯｸM-PRO" pitchFamily="50" charset="-128"/>
                <a:ea typeface="HG丸ｺﾞｼｯｸM-PRO" pitchFamily="50" charset="-128"/>
              </a:rPr>
              <a:t>10</a:t>
            </a:r>
            <a:r>
              <a:rPr lang="ja-JP" altLang="en-US" sz="1000" dirty="0">
                <a:solidFill>
                  <a:schemeClr val="tx2">
                    <a:lumMod val="50000"/>
                  </a:schemeClr>
                </a:solidFill>
                <a:latin typeface="HG丸ｺﾞｼｯｸM-PRO" pitchFamily="50" charset="-128"/>
                <a:ea typeface="HG丸ｺﾞｼｯｸM-PRO" pitchFamily="50" charset="-128"/>
              </a:rPr>
              <a:t>月に支給される給与で９月分の社会保険料を控除している事業所様は変更となります。平成</a:t>
            </a:r>
            <a:r>
              <a:rPr lang="en-US" altLang="ja-JP" sz="1000" dirty="0">
                <a:solidFill>
                  <a:schemeClr val="tx2">
                    <a:lumMod val="50000"/>
                  </a:schemeClr>
                </a:solidFill>
                <a:latin typeface="HG丸ｺﾞｼｯｸM-PRO" pitchFamily="50" charset="-128"/>
                <a:ea typeface="HG丸ｺﾞｼｯｸM-PRO" pitchFamily="50" charset="-128"/>
              </a:rPr>
              <a:t>30</a:t>
            </a:r>
            <a:r>
              <a:rPr lang="ja-JP" altLang="en-US" sz="1000" dirty="0">
                <a:solidFill>
                  <a:schemeClr val="tx2">
                    <a:lumMod val="50000"/>
                  </a:schemeClr>
                </a:solidFill>
                <a:latin typeface="HG丸ｺﾞｼｯｸM-PRO" pitchFamily="50" charset="-128"/>
                <a:ea typeface="HG丸ｺﾞｼｯｸM-PRO" pitchFamily="50" charset="-128"/>
              </a:rPr>
              <a:t>年</a:t>
            </a:r>
            <a:r>
              <a:rPr lang="en-US" altLang="ja-JP" sz="1000" dirty="0">
                <a:solidFill>
                  <a:schemeClr val="tx2">
                    <a:lumMod val="50000"/>
                  </a:schemeClr>
                </a:solidFill>
                <a:latin typeface="HG丸ｺﾞｼｯｸM-PRO" pitchFamily="50" charset="-128"/>
                <a:ea typeface="HG丸ｺﾞｼｯｸM-PRO" pitchFamily="50" charset="-128"/>
              </a:rPr>
              <a:t>7</a:t>
            </a:r>
            <a:r>
              <a:rPr lang="ja-JP" altLang="en-US" sz="1000" dirty="0">
                <a:solidFill>
                  <a:schemeClr val="tx2">
                    <a:lumMod val="50000"/>
                  </a:schemeClr>
                </a:solidFill>
                <a:latin typeface="HG丸ｺﾞｼｯｸM-PRO" pitchFamily="50" charset="-128"/>
                <a:ea typeface="HG丸ｺﾞｼｯｸM-PRO" pitchFamily="50" charset="-128"/>
              </a:rPr>
              <a:t>月、平成</a:t>
            </a:r>
            <a:r>
              <a:rPr lang="en-US" altLang="ja-JP" sz="1000" dirty="0">
                <a:solidFill>
                  <a:schemeClr val="tx2">
                    <a:lumMod val="50000"/>
                  </a:schemeClr>
                </a:solidFill>
                <a:latin typeface="HG丸ｺﾞｼｯｸM-PRO" pitchFamily="50" charset="-128"/>
                <a:ea typeface="HG丸ｺﾞｼｯｸM-PRO" pitchFamily="50" charset="-128"/>
              </a:rPr>
              <a:t>30</a:t>
            </a:r>
            <a:r>
              <a:rPr lang="ja-JP" altLang="en-US" sz="1000" dirty="0">
                <a:solidFill>
                  <a:schemeClr val="tx2">
                    <a:lumMod val="50000"/>
                  </a:schemeClr>
                </a:solidFill>
                <a:latin typeface="HG丸ｺﾞｼｯｸM-PRO" pitchFamily="50" charset="-128"/>
                <a:ea typeface="HG丸ｺﾞｼｯｸM-PRO" pitchFamily="50" charset="-128"/>
              </a:rPr>
              <a:t>年</a:t>
            </a:r>
            <a:r>
              <a:rPr lang="en-US" altLang="ja-JP" sz="1000" dirty="0">
                <a:solidFill>
                  <a:schemeClr val="tx2">
                    <a:lumMod val="50000"/>
                  </a:schemeClr>
                </a:solidFill>
                <a:latin typeface="HG丸ｺﾞｼｯｸM-PRO" pitchFamily="50" charset="-128"/>
                <a:ea typeface="HG丸ｺﾞｼｯｸM-PRO" pitchFamily="50" charset="-128"/>
              </a:rPr>
              <a:t>8</a:t>
            </a:r>
            <a:r>
              <a:rPr lang="ja-JP" altLang="en-US" sz="1000" dirty="0">
                <a:solidFill>
                  <a:schemeClr val="tx2">
                    <a:lumMod val="50000"/>
                  </a:schemeClr>
                </a:solidFill>
                <a:latin typeface="HG丸ｺﾞｼｯｸM-PRO" pitchFamily="50" charset="-128"/>
                <a:ea typeface="HG丸ｺﾞｼｯｸM-PRO" pitchFamily="50" charset="-128"/>
              </a:rPr>
              <a:t>月、平成</a:t>
            </a:r>
            <a:r>
              <a:rPr lang="en-US" altLang="ja-JP" sz="1000" dirty="0">
                <a:solidFill>
                  <a:schemeClr val="tx2">
                    <a:lumMod val="50000"/>
                  </a:schemeClr>
                </a:solidFill>
                <a:latin typeface="HG丸ｺﾞｼｯｸM-PRO" pitchFamily="50" charset="-128"/>
                <a:ea typeface="HG丸ｺﾞｼｯｸM-PRO" pitchFamily="50" charset="-128"/>
              </a:rPr>
              <a:t>30</a:t>
            </a:r>
            <a:r>
              <a:rPr lang="ja-JP" altLang="en-US" sz="1000" dirty="0">
                <a:solidFill>
                  <a:schemeClr val="tx2">
                    <a:lumMod val="50000"/>
                  </a:schemeClr>
                </a:solidFill>
                <a:latin typeface="HG丸ｺﾞｼｯｸM-PRO" pitchFamily="50" charset="-128"/>
                <a:ea typeface="HG丸ｺﾞｼｯｸM-PRO" pitchFamily="50" charset="-128"/>
              </a:rPr>
              <a:t>年</a:t>
            </a:r>
            <a:r>
              <a:rPr lang="en-US" altLang="ja-JP" sz="1000" dirty="0">
                <a:solidFill>
                  <a:schemeClr val="tx2">
                    <a:lumMod val="50000"/>
                  </a:schemeClr>
                </a:solidFill>
                <a:latin typeface="HG丸ｺﾞｼｯｸM-PRO" pitchFamily="50" charset="-128"/>
                <a:ea typeface="HG丸ｺﾞｼｯｸM-PRO" pitchFamily="50" charset="-128"/>
              </a:rPr>
              <a:t>9</a:t>
            </a:r>
            <a:r>
              <a:rPr lang="ja-JP" altLang="en-US" sz="1000" dirty="0">
                <a:solidFill>
                  <a:schemeClr val="tx2">
                    <a:lumMod val="50000"/>
                  </a:schemeClr>
                </a:solidFill>
                <a:latin typeface="HG丸ｺﾞｼｯｸM-PRO" pitchFamily="50" charset="-128"/>
                <a:ea typeface="HG丸ｺﾞｼｯｸM-PRO" pitchFamily="50" charset="-128"/>
              </a:rPr>
              <a:t>月に月額変更のあった方は、</a:t>
            </a:r>
            <a:endParaRPr lang="en-US" altLang="ja-JP" sz="1000" dirty="0">
              <a:solidFill>
                <a:schemeClr val="tx2">
                  <a:lumMod val="50000"/>
                </a:schemeClr>
              </a:solidFill>
              <a:latin typeface="HG丸ｺﾞｼｯｸM-PRO" pitchFamily="50" charset="-128"/>
              <a:ea typeface="HG丸ｺﾞｼｯｸM-PRO" pitchFamily="50" charset="-128"/>
            </a:endParaRPr>
          </a:p>
          <a:p>
            <a:r>
              <a:rPr lang="ja-JP" altLang="en-US" sz="1000" dirty="0">
                <a:solidFill>
                  <a:schemeClr val="tx2">
                    <a:lumMod val="50000"/>
                  </a:schemeClr>
                </a:solidFill>
                <a:latin typeface="HG丸ｺﾞｼｯｸM-PRO" pitchFamily="50" charset="-128"/>
                <a:ea typeface="HG丸ｺﾞｼｯｸM-PRO" pitchFamily="50" charset="-128"/>
              </a:rPr>
              <a:t>算定基礎ではなく、月額変更により決定された等級が優先となります。</a:t>
            </a:r>
            <a:endParaRPr lang="en-US" altLang="ja-JP" sz="1000" dirty="0">
              <a:solidFill>
                <a:schemeClr val="tx2">
                  <a:lumMod val="50000"/>
                </a:schemeClr>
              </a:solidFill>
              <a:latin typeface="HG丸ｺﾞｼｯｸM-PRO" pitchFamily="50" charset="-128"/>
              <a:ea typeface="HG丸ｺﾞｼｯｸM-PRO" pitchFamily="50" charset="-128"/>
            </a:endParaRPr>
          </a:p>
          <a:p>
            <a:endParaRPr lang="en-US" altLang="ja-JP" sz="1000" dirty="0">
              <a:solidFill>
                <a:schemeClr val="tx2">
                  <a:lumMod val="50000"/>
                </a:schemeClr>
              </a:solidFill>
              <a:latin typeface="HG丸ｺﾞｼｯｸM-PRO" pitchFamily="50" charset="-128"/>
              <a:ea typeface="HG丸ｺﾞｼｯｸM-PRO" pitchFamily="50" charset="-128"/>
            </a:endParaRPr>
          </a:p>
        </p:txBody>
      </p:sp>
      <p:sp>
        <p:nvSpPr>
          <p:cNvPr id="20" name="正方形/長方形 19"/>
          <p:cNvSpPr/>
          <p:nvPr/>
        </p:nvSpPr>
        <p:spPr>
          <a:xfrm>
            <a:off x="552360" y="512637"/>
            <a:ext cx="1146166" cy="919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b="1" dirty="0">
                <a:solidFill>
                  <a:schemeClr val="accent5">
                    <a:lumMod val="75000"/>
                  </a:schemeClr>
                </a:solidFill>
                <a:latin typeface="HG丸ｺﾞｼｯｸM-PRO" pitchFamily="50" charset="-128"/>
                <a:ea typeface="HG丸ｺﾞｼｯｸM-PRO" pitchFamily="50" charset="-128"/>
              </a:rPr>
              <a:t>標準報酬月額</a:t>
            </a:r>
            <a:endParaRPr lang="en-US" altLang="ja-JP" sz="1200" b="1" dirty="0">
              <a:solidFill>
                <a:schemeClr val="accent5">
                  <a:lumMod val="75000"/>
                </a:schemeClr>
              </a:solidFill>
              <a:latin typeface="HG丸ｺﾞｼｯｸM-PRO" pitchFamily="50" charset="-128"/>
              <a:ea typeface="HG丸ｺﾞｼｯｸM-PRO" pitchFamily="50" charset="-128"/>
            </a:endParaRPr>
          </a:p>
          <a:p>
            <a:pPr algn="ctr"/>
            <a:r>
              <a:rPr lang="ja-JP" altLang="en-US" sz="1200" b="1" dirty="0">
                <a:solidFill>
                  <a:schemeClr val="accent5">
                    <a:lumMod val="75000"/>
                  </a:schemeClr>
                </a:solidFill>
                <a:latin typeface="HG丸ｺﾞｼｯｸM-PRO" pitchFamily="50" charset="-128"/>
                <a:ea typeface="HG丸ｺﾞｼｯｸM-PRO" pitchFamily="50" charset="-128"/>
              </a:rPr>
              <a:t>の変更に伴う社会保険料控除額の変更です</a:t>
            </a:r>
            <a:endParaRPr lang="en-US" altLang="ja-JP" sz="1200" b="1" dirty="0">
              <a:solidFill>
                <a:schemeClr val="accent5">
                  <a:lumMod val="75000"/>
                </a:schemeClr>
              </a:solidFill>
              <a:latin typeface="HG丸ｺﾞｼｯｸM-PRO" pitchFamily="50" charset="-128"/>
              <a:ea typeface="HG丸ｺﾞｼｯｸM-PRO" pitchFamily="50" charset="-128"/>
            </a:endParaRPr>
          </a:p>
        </p:txBody>
      </p:sp>
      <p:sp>
        <p:nvSpPr>
          <p:cNvPr id="21" name="正方形/長方形 20"/>
          <p:cNvSpPr/>
          <p:nvPr/>
        </p:nvSpPr>
        <p:spPr>
          <a:xfrm>
            <a:off x="552360" y="1465074"/>
            <a:ext cx="1146166" cy="497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r>
              <a:rPr lang="ja-JP" altLang="en-US" sz="1200" b="1" dirty="0">
                <a:solidFill>
                  <a:schemeClr val="accent5">
                    <a:lumMod val="75000"/>
                  </a:schemeClr>
                </a:solidFill>
                <a:latin typeface="HG丸ｺﾞｼｯｸM-PRO" pitchFamily="50" charset="-128"/>
                <a:ea typeface="HG丸ｺﾞｼｯｸM-PRO" pitchFamily="50" charset="-128"/>
              </a:rPr>
              <a:t>最低賃金が</a:t>
            </a:r>
          </a:p>
          <a:p>
            <a:pPr algn="ctr"/>
            <a:r>
              <a:rPr lang="ja-JP" altLang="en-US" sz="1200" b="1" dirty="0">
                <a:solidFill>
                  <a:schemeClr val="accent5">
                    <a:lumMod val="75000"/>
                  </a:schemeClr>
                </a:solidFill>
                <a:latin typeface="HG丸ｺﾞｼｯｸM-PRO" pitchFamily="50" charset="-128"/>
                <a:ea typeface="HG丸ｺﾞｼｯｸM-PRO" pitchFamily="50" charset="-128"/>
              </a:rPr>
              <a:t>変わります</a:t>
            </a:r>
          </a:p>
        </p:txBody>
      </p:sp>
      <p:sp>
        <p:nvSpPr>
          <p:cNvPr id="22" name="正方形/長方形 21"/>
          <p:cNvSpPr/>
          <p:nvPr/>
        </p:nvSpPr>
        <p:spPr>
          <a:xfrm>
            <a:off x="556509" y="2024445"/>
            <a:ext cx="1142018" cy="563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r>
              <a:rPr lang="ja-JP" altLang="en-US" sz="1200" b="1" dirty="0">
                <a:solidFill>
                  <a:schemeClr val="accent5">
                    <a:lumMod val="75000"/>
                  </a:schemeClr>
                </a:solidFill>
                <a:latin typeface="HG丸ｺﾞｼｯｸM-PRO" pitchFamily="50" charset="-128"/>
                <a:ea typeface="HG丸ｺﾞｼｯｸM-PRO" pitchFamily="50" charset="-128"/>
              </a:rPr>
              <a:t>その他</a:t>
            </a:r>
            <a:r>
              <a:rPr lang="en-US" altLang="ja-JP" sz="1200" b="1" dirty="0">
                <a:solidFill>
                  <a:schemeClr val="accent5">
                    <a:lumMod val="75000"/>
                  </a:schemeClr>
                </a:solidFill>
                <a:latin typeface="HG丸ｺﾞｼｯｸM-PRO" pitchFamily="50" charset="-128"/>
                <a:ea typeface="HG丸ｺﾞｼｯｸM-PRO" pitchFamily="50" charset="-128"/>
              </a:rPr>
              <a:t>10</a:t>
            </a:r>
            <a:r>
              <a:rPr lang="ja-JP" altLang="en-US" sz="1200" b="1" dirty="0">
                <a:solidFill>
                  <a:schemeClr val="accent5">
                    <a:lumMod val="75000"/>
                  </a:schemeClr>
                </a:solidFill>
                <a:latin typeface="HG丸ｺﾞｼｯｸM-PRO" pitchFamily="50" charset="-128"/>
                <a:ea typeface="HG丸ｺﾞｼｯｸM-PRO" pitchFamily="50" charset="-128"/>
              </a:rPr>
              <a:t>月のお知らせ</a:t>
            </a:r>
            <a:endParaRPr lang="en-US" altLang="ja-JP" sz="1200" b="1" dirty="0">
              <a:solidFill>
                <a:schemeClr val="accent5">
                  <a:lumMod val="75000"/>
                </a:schemeClr>
              </a:solidFill>
              <a:latin typeface="HG丸ｺﾞｼｯｸM-PRO" pitchFamily="50" charset="-128"/>
              <a:ea typeface="HG丸ｺﾞｼｯｸM-PRO" pitchFamily="50" charset="-128"/>
            </a:endParaRPr>
          </a:p>
        </p:txBody>
      </p:sp>
      <p:sp>
        <p:nvSpPr>
          <p:cNvPr id="23" name="正方形/長方形 22"/>
          <p:cNvSpPr/>
          <p:nvPr/>
        </p:nvSpPr>
        <p:spPr>
          <a:xfrm rot="16200000">
            <a:off x="3976748" y="7962579"/>
            <a:ext cx="1462295" cy="219949"/>
          </a:xfrm>
          <a:prstGeom prst="rect">
            <a:avLst/>
          </a:prstGeom>
          <a:pattFill prst="ltDnDiag">
            <a:fgClr>
              <a:schemeClr val="accent6">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p:cNvPicPr>
            <a:picLocks noChangeAspect="1"/>
          </p:cNvPicPr>
          <p:nvPr/>
        </p:nvPicPr>
        <p:blipFill>
          <a:blip r:embed="rId4">
            <a:clrChange>
              <a:clrFrom>
                <a:srgbClr val="000000">
                  <a:alpha val="0"/>
                </a:srgbClr>
              </a:clrFrom>
              <a:clrTo>
                <a:srgbClr val="000000">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5391918">
            <a:off x="3999096" y="7694811"/>
            <a:ext cx="1551254" cy="774537"/>
          </a:xfrm>
          <a:prstGeom prst="rect">
            <a:avLst/>
          </a:prstGeom>
          <a:scene3d>
            <a:camera prst="orthographicFront">
              <a:rot lat="21599966" lon="10799999" rev="10799999"/>
            </a:camera>
            <a:lightRig rig="threePt" dir="t"/>
          </a:scene3d>
        </p:spPr>
      </p:pic>
      <p:pic>
        <p:nvPicPr>
          <p:cNvPr id="26" name="Picture 13" descr="食レポ">
            <a:extLst>
              <a:ext uri="{FF2B5EF4-FFF2-40B4-BE49-F238E27FC236}">
                <a16:creationId xmlns="" xmlns:a16="http://schemas.microsoft.com/office/drawing/2014/main" id="{20B20D32-A306-4415-9BEF-2BF000BF4BA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84" y="3242523"/>
            <a:ext cx="3399258" cy="157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15">
            <a:extLst>
              <a:ext uri="{FF2B5EF4-FFF2-40B4-BE49-F238E27FC236}">
                <a16:creationId xmlns="" xmlns:a16="http://schemas.microsoft.com/office/drawing/2014/main" id="{161B801D-EF3C-4C21-B461-ABDFEA596B58}"/>
              </a:ext>
            </a:extLst>
          </p:cNvPr>
          <p:cNvSpPr txBox="1">
            <a:spLocks noChangeArrowheads="1"/>
          </p:cNvSpPr>
          <p:nvPr/>
        </p:nvSpPr>
        <p:spPr bwMode="auto">
          <a:xfrm rot="21328256">
            <a:off x="780206" y="4688113"/>
            <a:ext cx="28844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000" b="1" dirty="0" err="1">
                <a:solidFill>
                  <a:srgbClr val="FF0066"/>
                </a:solidFill>
                <a:latin typeface="Arial Black" panose="020B0A04020102020204" pitchFamily="34" charset="0"/>
              </a:rPr>
              <a:t>ni</a:t>
            </a:r>
            <a:r>
              <a:rPr lang="en-US" altLang="ja-JP" sz="2000" b="1" dirty="0">
                <a:solidFill>
                  <a:srgbClr val="FF0066"/>
                </a:solidFill>
                <a:latin typeface="Arial Black" panose="020B0A04020102020204" pitchFamily="34" charset="0"/>
              </a:rPr>
              <a:t> </a:t>
            </a:r>
            <a:r>
              <a:rPr lang="en-US" altLang="ja-JP" sz="2000" b="1" dirty="0" err="1">
                <a:solidFill>
                  <a:srgbClr val="FF0066"/>
                </a:solidFill>
                <a:latin typeface="Arial Black" panose="020B0A04020102020204" pitchFamily="34" charset="0"/>
              </a:rPr>
              <a:t>Kitadeee</a:t>
            </a:r>
            <a:r>
              <a:rPr lang="ja-JP" altLang="en-US" sz="2000" b="1" dirty="0">
                <a:solidFill>
                  <a:srgbClr val="FF0066"/>
                </a:solidFill>
                <a:latin typeface="Arial Black" panose="020B0A04020102020204" pitchFamily="34" charset="0"/>
              </a:rPr>
              <a:t> </a:t>
            </a:r>
            <a:r>
              <a:rPr lang="en-US" altLang="ja-JP" sz="2000" b="1" dirty="0">
                <a:solidFill>
                  <a:srgbClr val="FF0066"/>
                </a:solidFill>
                <a:latin typeface="Arial Black" panose="020B0A04020102020204" pitchFamily="34" charset="0"/>
              </a:rPr>
              <a:t>! </a:t>
            </a:r>
            <a:r>
              <a:rPr lang="ja-JP" altLang="en-US" sz="2000" b="1" dirty="0" err="1">
                <a:solidFill>
                  <a:srgbClr val="FF0066"/>
                </a:solidFill>
                <a:latin typeface="Arial Black" panose="020B0A04020102020204" pitchFamily="34" charset="0"/>
              </a:rPr>
              <a:t>.</a:t>
            </a:r>
            <a:r>
              <a:rPr lang="ja-JP" altLang="en-US" sz="1600" b="1" dirty="0">
                <a:solidFill>
                  <a:srgbClr val="FF0066"/>
                </a:solidFill>
                <a:latin typeface="Arial Black" panose="020B0A04020102020204" pitchFamily="34" charset="0"/>
              </a:rPr>
              <a:t>vol0</a:t>
            </a:r>
            <a:r>
              <a:rPr lang="en-US" altLang="ja-JP" sz="1600" b="1" dirty="0">
                <a:solidFill>
                  <a:srgbClr val="FF0066"/>
                </a:solidFill>
                <a:latin typeface="Arial Black" panose="020B0A04020102020204" pitchFamily="34" charset="0"/>
              </a:rPr>
              <a:t>07</a:t>
            </a:r>
            <a:endParaRPr lang="ja-JP" altLang="en-US" sz="1600" b="1" dirty="0">
              <a:solidFill>
                <a:srgbClr val="FF0066"/>
              </a:solidFill>
              <a:latin typeface="Arial Black" panose="020B0A04020102020204" pitchFamily="34" charset="0"/>
            </a:endParaRPr>
          </a:p>
        </p:txBody>
      </p:sp>
      <p:pic>
        <p:nvPicPr>
          <p:cNvPr id="28" name="Picture 5" descr="高間"/>
          <p:cNvPicPr>
            <a:picLocks noChangeAspect="1" noChangeArrowheads="1"/>
          </p:cNvPicPr>
          <p:nvPr/>
        </p:nvPicPr>
        <p:blipFill>
          <a:blip r:embed="rId6" cstate="print"/>
          <a:srcRect/>
          <a:stretch>
            <a:fillRect/>
          </a:stretch>
        </p:blipFill>
        <p:spPr bwMode="auto">
          <a:xfrm rot="880928">
            <a:off x="2805794" y="3555014"/>
            <a:ext cx="500607" cy="463697"/>
          </a:xfrm>
          <a:prstGeom prst="rect">
            <a:avLst/>
          </a:prstGeom>
          <a:noFill/>
          <a:ln w="9525">
            <a:noFill/>
            <a:miter lim="800000"/>
            <a:headEnd/>
            <a:tailEnd/>
          </a:ln>
        </p:spPr>
      </p:pic>
      <p:pic>
        <p:nvPicPr>
          <p:cNvPr id="29" name="図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736" y="2865458"/>
            <a:ext cx="6858000" cy="377190"/>
          </a:xfrm>
          <a:prstGeom prst="rect">
            <a:avLst/>
          </a:prstGeom>
        </p:spPr>
      </p:pic>
      <p:pic>
        <p:nvPicPr>
          <p:cNvPr id="30" name="Picture 2" descr="165e972dc3ba5700821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28759"/>
          <a:stretch/>
        </p:blipFill>
        <p:spPr bwMode="auto">
          <a:xfrm>
            <a:off x="88192" y="8818069"/>
            <a:ext cx="1734629" cy="926827"/>
          </a:xfrm>
          <a:prstGeom prst="roundRect">
            <a:avLst>
              <a:gd name="adj" fmla="val 717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 descr="165e972b3814129f42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60175" y="4611576"/>
            <a:ext cx="1623309" cy="1217482"/>
          </a:xfrm>
          <a:prstGeom prst="roundRect">
            <a:avLst>
              <a:gd name="adj" fmla="val 722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5" descr="165e9701136eb8409214"/>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val="0"/>
              </a:ext>
            </a:extLst>
          </a:blip>
          <a:srcRect l="12528" r="10164"/>
          <a:stretch/>
        </p:blipFill>
        <p:spPr bwMode="auto">
          <a:xfrm>
            <a:off x="4922866" y="8088287"/>
            <a:ext cx="830782" cy="805982"/>
          </a:xfrm>
          <a:prstGeom prst="roundRect">
            <a:avLst>
              <a:gd name="adj" fmla="val 1001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 descr="165e971b146368858255"/>
          <p:cNvPicPr>
            <a:picLocks noChangeAspect="1" noChangeArrowheads="1"/>
          </p:cNvPicPr>
          <p:nvPr/>
        </p:nvPicPr>
        <p:blipFill>
          <a:blip r:embed="rId12" cstate="print">
            <a:extLst>
              <a:ext uri="{BEBA8EAE-BF5A-486C-A8C5-ECC9F3942E4B}">
                <a14:imgProps xmlns:a14="http://schemas.microsoft.com/office/drawing/2010/main">
                  <a14:imgLayer r:embed="rId1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945580" y="6682629"/>
            <a:ext cx="1818711" cy="1364034"/>
          </a:xfrm>
          <a:prstGeom prst="roundRect">
            <a:avLst>
              <a:gd name="adj" fmla="val 719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0" descr="165e9718c05ff148027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7213" r="7832"/>
          <a:stretch/>
        </p:blipFill>
        <p:spPr bwMode="auto">
          <a:xfrm rot="5400000">
            <a:off x="5748907" y="8592938"/>
            <a:ext cx="1113935" cy="916832"/>
          </a:xfrm>
          <a:prstGeom prst="roundRect">
            <a:avLst>
              <a:gd name="adj" fmla="val 741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1" descr="165e9718063635a94282"/>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rightnessContrast bright="20000" contrast="20000"/>
                    </a14:imgEffect>
                  </a14:imgLayer>
                </a14:imgProps>
              </a:ext>
              <a:ext uri="{28A0092B-C50C-407E-A947-70E740481C1C}">
                <a14:useLocalDpi xmlns:a14="http://schemas.microsoft.com/office/drawing/2010/main" val="0"/>
              </a:ext>
            </a:extLst>
          </a:blip>
          <a:srcRect l="15787" t="3381" r="9384" b="11100"/>
          <a:stretch/>
        </p:blipFill>
        <p:spPr bwMode="auto">
          <a:xfrm>
            <a:off x="111235" y="5347016"/>
            <a:ext cx="2430457" cy="1958527"/>
          </a:xfrm>
          <a:prstGeom prst="roundRect">
            <a:avLst>
              <a:gd name="adj" fmla="val 686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2" descr="165e96fbfc6b41031232"/>
          <p:cNvPicPr>
            <a:picLocks noChangeAspect="1" noChangeArrowheads="1"/>
          </p:cNvPicPr>
          <p:nvPr/>
        </p:nvPicPr>
        <p:blipFill rotWithShape="1">
          <a:blip r:embed="rId17" cstate="print">
            <a:extLst>
              <a:ext uri="{BEBA8EAE-BF5A-486C-A8C5-ECC9F3942E4B}">
                <a14:imgProps xmlns:a14="http://schemas.microsoft.com/office/drawing/2010/main">
                  <a14:imgLayer r:embed="rId18">
                    <a14:imgEffect>
                      <a14:brightnessContrast bright="20000"/>
                    </a14:imgEffect>
                  </a14:imgLayer>
                </a14:imgProps>
              </a:ext>
              <a:ext uri="{28A0092B-C50C-407E-A947-70E740481C1C}">
                <a14:useLocalDpi xmlns:a14="http://schemas.microsoft.com/office/drawing/2010/main" val="0"/>
              </a:ext>
            </a:extLst>
          </a:blip>
          <a:srcRect l="17048" r="23148"/>
          <a:stretch/>
        </p:blipFill>
        <p:spPr bwMode="auto">
          <a:xfrm rot="5400000">
            <a:off x="5007032" y="8861705"/>
            <a:ext cx="662449" cy="8307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4" descr="新井顔">
            <a:extLst>
              <a:ext uri="{FF2B5EF4-FFF2-40B4-BE49-F238E27FC236}">
                <a16:creationId xmlns="" xmlns:a16="http://schemas.microsoft.com/office/drawing/2014/main" id="{D141B230-286B-40E8-81F7-D754546D7799}"/>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rot="869447">
            <a:off x="1847741" y="5120167"/>
            <a:ext cx="492186" cy="52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5" descr="高間"/>
          <p:cNvPicPr>
            <a:picLocks noChangeAspect="1" noChangeArrowheads="1"/>
          </p:cNvPicPr>
          <p:nvPr/>
        </p:nvPicPr>
        <p:blipFill>
          <a:blip r:embed="rId6" cstate="print"/>
          <a:srcRect/>
          <a:stretch>
            <a:fillRect/>
          </a:stretch>
        </p:blipFill>
        <p:spPr bwMode="auto">
          <a:xfrm>
            <a:off x="6134984" y="8078188"/>
            <a:ext cx="373544" cy="346003"/>
          </a:xfrm>
          <a:prstGeom prst="rect">
            <a:avLst/>
          </a:prstGeom>
          <a:noFill/>
          <a:ln w="9525">
            <a:noFill/>
            <a:miter lim="800000"/>
            <a:headEnd/>
            <a:tailEnd/>
          </a:ln>
        </p:spPr>
      </p:pic>
      <p:sp>
        <p:nvSpPr>
          <p:cNvPr id="39" name="正方形/長方形 38">
            <a:extLst>
              <a:ext uri="{FF2B5EF4-FFF2-40B4-BE49-F238E27FC236}">
                <a16:creationId xmlns="" xmlns:a16="http://schemas.microsoft.com/office/drawing/2014/main" id="{ED0774E5-245F-42E9-8560-E7F9DFB6F5E1}"/>
              </a:ext>
            </a:extLst>
          </p:cNvPr>
          <p:cNvSpPr>
            <a:spLocks noChangeArrowheads="1"/>
          </p:cNvSpPr>
          <p:nvPr/>
        </p:nvSpPr>
        <p:spPr bwMode="auto">
          <a:xfrm>
            <a:off x="3356992" y="3265144"/>
            <a:ext cx="3487272" cy="165928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cap="flat" cmpd="sng">
                <a:solidFill>
                  <a:srgbClr val="395E8A"/>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3" tIns="45712" rIns="91423" bIns="45712"/>
          <a:lst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a:lstStyle>
          <a:p>
            <a:pPr>
              <a:lnSpc>
                <a:spcPts val="1500"/>
              </a:lnSpc>
            </a:pPr>
            <a:r>
              <a:rPr lang="ja-JP" altLang="en-US" sz="1100" b="1" dirty="0">
                <a:solidFill>
                  <a:schemeClr val="accent6"/>
                </a:solidFill>
                <a:latin typeface="Meiryo UI" panose="020B0604030504040204" pitchFamily="50" charset="-128"/>
                <a:ea typeface="Meiryo UI" panose="020B0604030504040204" pitchFamily="50" charset="-128"/>
              </a:rPr>
              <a:t>食欲の秋</a:t>
            </a:r>
            <a:r>
              <a:rPr lang="ja-JP" altLang="en-US" sz="1100" dirty="0">
                <a:latin typeface="Meiryo UI" panose="020B0604030504040204" pitchFamily="50" charset="-128"/>
                <a:ea typeface="Meiryo UI" panose="020B0604030504040204" pitchFamily="50" charset="-128"/>
              </a:rPr>
              <a:t>がやって参りました～♪♪</a:t>
            </a:r>
            <a:r>
              <a:rPr lang="en-US" altLang="ja-JP" sz="1100" dirty="0">
                <a:latin typeface="Meiryo UI" panose="020B0604030504040204" pitchFamily="50" charset="-128"/>
                <a:ea typeface="Meiryo UI" panose="020B0604030504040204" pitchFamily="50" charset="-128"/>
              </a:rPr>
              <a:t>٩(๑❛ᴗ❛๑)۶</a:t>
            </a:r>
          </a:p>
          <a:p>
            <a:pPr>
              <a:lnSpc>
                <a:spcPts val="1500"/>
              </a:lnSpc>
            </a:pPr>
            <a:r>
              <a:rPr lang="ja-JP" altLang="en-US" sz="1100" dirty="0">
                <a:latin typeface="Meiryo UI" panose="020B0604030504040204" pitchFamily="50" charset="-128"/>
                <a:ea typeface="Meiryo UI" panose="020B0604030504040204" pitchFamily="50" charset="-128"/>
              </a:rPr>
              <a:t>という事で、変わったうどんを頂けるお店が最近オープンしたと小耳に挟み、１人で行くのもなんなので、弊所スタッフ新井とその愛娘ちゃんと一緒に行ってきました♪</a:t>
            </a:r>
            <a:endParaRPr lang="en-US" altLang="ja-JP" sz="1100" dirty="0">
              <a:latin typeface="Meiryo UI" panose="020B0604030504040204" pitchFamily="50" charset="-128"/>
              <a:ea typeface="Meiryo UI" panose="020B0604030504040204" pitchFamily="50" charset="-128"/>
            </a:endParaRPr>
          </a:p>
          <a:p>
            <a:pPr>
              <a:lnSpc>
                <a:spcPts val="1500"/>
              </a:lnSpc>
            </a:pPr>
            <a:r>
              <a:rPr lang="ja-JP" altLang="en-US" sz="1100" dirty="0">
                <a:latin typeface="Meiryo UI" panose="020B0604030504040204" pitchFamily="50" charset="-128"/>
                <a:ea typeface="Meiryo UI" panose="020B0604030504040204" pitchFamily="50" charset="-128"/>
              </a:rPr>
              <a:t>私の愛娘はパパといると言うので置いて行きました</a:t>
            </a:r>
            <a:r>
              <a:rPr lang="en-US" altLang="ja-JP" sz="1100" dirty="0">
                <a:latin typeface="Meiryo UI" panose="020B0604030504040204" pitchFamily="50" charset="-128"/>
                <a:ea typeface="Meiryo UI" panose="020B0604030504040204" pitchFamily="50" charset="-128"/>
              </a:rPr>
              <a:t>(๑¯ ³¯๑)</a:t>
            </a:r>
          </a:p>
          <a:p>
            <a:pPr>
              <a:lnSpc>
                <a:spcPts val="1500"/>
              </a:lnSpc>
            </a:pPr>
            <a:r>
              <a:rPr lang="ja-JP" altLang="en-US" sz="1100" dirty="0">
                <a:latin typeface="Meiryo UI" panose="020B0604030504040204" pitchFamily="50" charset="-128"/>
                <a:ea typeface="Meiryo UI" panose="020B0604030504040204" pitchFamily="50" charset="-128"/>
              </a:rPr>
              <a:t>福井市順化にある</a:t>
            </a:r>
            <a:r>
              <a:rPr lang="ja-JP" altLang="en-US" sz="1100" b="1" dirty="0">
                <a:solidFill>
                  <a:schemeClr val="accent6"/>
                </a:solidFill>
                <a:latin typeface="Meiryo UI" panose="020B0604030504040204" pitchFamily="50" charset="-128"/>
                <a:ea typeface="Meiryo UI" panose="020B0604030504040204" pitchFamily="50" charset="-128"/>
              </a:rPr>
              <a:t>「創作うどん やまもと」</a:t>
            </a:r>
            <a:r>
              <a:rPr lang="ja-JP" altLang="en-US" sz="1100" dirty="0" err="1">
                <a:latin typeface="Meiryo UI" panose="020B0604030504040204" pitchFamily="50" charset="-128"/>
                <a:ea typeface="Meiryo UI" panose="020B0604030504040204" pitchFamily="50" charset="-128"/>
              </a:rPr>
              <a:t>さんです</a:t>
            </a:r>
            <a:r>
              <a:rPr lang="en-US" altLang="ja-JP" sz="1100" dirty="0">
                <a:latin typeface="Meiryo UI" panose="020B0604030504040204" pitchFamily="50" charset="-128"/>
                <a:ea typeface="Meiryo UI" panose="020B0604030504040204" pitchFamily="50" charset="-128"/>
              </a:rPr>
              <a:t>(๑•᎑•๑)</a:t>
            </a:r>
          </a:p>
          <a:p>
            <a:pPr>
              <a:lnSpc>
                <a:spcPts val="1500"/>
              </a:lnSpc>
            </a:pPr>
            <a:endParaRPr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p:txBody>
      </p:sp>
      <p:grpSp>
        <p:nvGrpSpPr>
          <p:cNvPr id="40" name="グループ化 39"/>
          <p:cNvGrpSpPr/>
          <p:nvPr/>
        </p:nvGrpSpPr>
        <p:grpSpPr>
          <a:xfrm>
            <a:off x="4536241" y="6641613"/>
            <a:ext cx="495353" cy="407249"/>
            <a:chOff x="1947338" y="6771966"/>
            <a:chExt cx="495353" cy="407249"/>
          </a:xfrm>
        </p:grpSpPr>
        <p:pic>
          <p:nvPicPr>
            <p:cNvPr id="41" name="図 4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012970" y="6914981"/>
              <a:ext cx="268238" cy="264234"/>
            </a:xfrm>
            <a:prstGeom prst="rect">
              <a:avLst/>
            </a:prstGeom>
          </p:spPr>
        </p:pic>
        <p:sp>
          <p:nvSpPr>
            <p:cNvPr id="42" name="正方形/長方形 41">
              <a:extLst>
                <a:ext uri="{FF2B5EF4-FFF2-40B4-BE49-F238E27FC236}">
                  <a16:creationId xmlns="" xmlns:a16="http://schemas.microsoft.com/office/drawing/2014/main" id="{ED0774E5-245F-42E9-8560-E7F9DFB6F5E1}"/>
                </a:ext>
              </a:extLst>
            </p:cNvPr>
            <p:cNvSpPr>
              <a:spLocks noChangeArrowheads="1"/>
            </p:cNvSpPr>
            <p:nvPr/>
          </p:nvSpPr>
          <p:spPr bwMode="auto">
            <a:xfrm>
              <a:off x="1947338" y="6771966"/>
              <a:ext cx="495353" cy="1657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cap="flat" cmpd="sng">
                  <a:solidFill>
                    <a:srgbClr val="395E8A"/>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3" tIns="45712" rIns="91423" bIns="45712"/>
            <a:lst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a:lstStyle>
            <a:p>
              <a:r>
                <a:rPr lang="ja-JP" altLang="en-US" sz="700" b="1" dirty="0">
                  <a:latin typeface="Meiryo UI" panose="020B0604030504040204" pitchFamily="50" charset="-128"/>
                  <a:ea typeface="Meiryo UI" panose="020B0604030504040204" pitchFamily="50" charset="-128"/>
                </a:rPr>
                <a:t>ココから</a:t>
              </a:r>
              <a:endParaRPr lang="en-US" altLang="ja-JP" sz="700" b="1" dirty="0">
                <a:latin typeface="Meiryo UI" panose="020B0604030504040204" pitchFamily="50" charset="-128"/>
                <a:ea typeface="Meiryo UI" panose="020B0604030504040204" pitchFamily="50" charset="-128"/>
              </a:endParaRPr>
            </a:p>
          </p:txBody>
        </p:sp>
      </p:grpSp>
      <p:grpSp>
        <p:nvGrpSpPr>
          <p:cNvPr id="43" name="グループ化 42"/>
          <p:cNvGrpSpPr/>
          <p:nvPr/>
        </p:nvGrpSpPr>
        <p:grpSpPr>
          <a:xfrm>
            <a:off x="4493991" y="9211736"/>
            <a:ext cx="557601" cy="383395"/>
            <a:chOff x="1937813" y="9407145"/>
            <a:chExt cx="557601" cy="383395"/>
          </a:xfrm>
        </p:grpSpPr>
        <p:pic>
          <p:nvPicPr>
            <p:cNvPr id="44" name="図 4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10800000">
              <a:off x="2017891" y="9407145"/>
              <a:ext cx="268238" cy="264234"/>
            </a:xfrm>
            <a:prstGeom prst="rect">
              <a:avLst/>
            </a:prstGeom>
          </p:spPr>
        </p:pic>
        <p:sp>
          <p:nvSpPr>
            <p:cNvPr id="45" name="正方形/長方形 44">
              <a:extLst>
                <a:ext uri="{FF2B5EF4-FFF2-40B4-BE49-F238E27FC236}">
                  <a16:creationId xmlns="" xmlns:a16="http://schemas.microsoft.com/office/drawing/2014/main" id="{ED0774E5-245F-42E9-8560-E7F9DFB6F5E1}"/>
                </a:ext>
              </a:extLst>
            </p:cNvPr>
            <p:cNvSpPr>
              <a:spLocks noChangeArrowheads="1"/>
            </p:cNvSpPr>
            <p:nvPr/>
          </p:nvSpPr>
          <p:spPr bwMode="auto">
            <a:xfrm>
              <a:off x="1937813" y="9638991"/>
              <a:ext cx="557601" cy="1515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cap="flat" cmpd="sng">
                  <a:solidFill>
                    <a:srgbClr val="395E8A"/>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3" tIns="45712" rIns="91423" bIns="45712"/>
            <a:lst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a:lstStyle>
            <a:p>
              <a:r>
                <a:rPr lang="ja-JP" altLang="en-US" sz="700" b="1" dirty="0">
                  <a:latin typeface="Meiryo UI" panose="020B0604030504040204" pitchFamily="50" charset="-128"/>
                  <a:ea typeface="Meiryo UI" panose="020B0604030504040204" pitchFamily="50" charset="-128"/>
                </a:rPr>
                <a:t>ココまで</a:t>
              </a:r>
              <a:endParaRPr lang="en-US" altLang="ja-JP" sz="700" b="1" dirty="0">
                <a:latin typeface="Meiryo UI" panose="020B0604030504040204" pitchFamily="50" charset="-128"/>
                <a:ea typeface="Meiryo UI" panose="020B0604030504040204" pitchFamily="50" charset="-128"/>
              </a:endParaRPr>
            </a:p>
          </p:txBody>
        </p:sp>
      </p:grpSp>
      <p:sp>
        <p:nvSpPr>
          <p:cNvPr id="46" name="正方形/長方形 45">
            <a:extLst>
              <a:ext uri="{FF2B5EF4-FFF2-40B4-BE49-F238E27FC236}">
                <a16:creationId xmlns="" xmlns:a16="http://schemas.microsoft.com/office/drawing/2014/main" id="{ED0774E5-245F-42E9-8560-E7F9DFB6F5E1}"/>
              </a:ext>
            </a:extLst>
          </p:cNvPr>
          <p:cNvSpPr>
            <a:spLocks noChangeArrowheads="1"/>
          </p:cNvSpPr>
          <p:nvPr/>
        </p:nvSpPr>
        <p:spPr bwMode="auto">
          <a:xfrm>
            <a:off x="4642585" y="7408430"/>
            <a:ext cx="272195" cy="15575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cap="flat" cmpd="sng">
                <a:solidFill>
                  <a:srgbClr val="395E8A"/>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lIns="91423" tIns="45712" rIns="91423" bIns="45712"/>
          <a:lst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a:lstStyle>
          <a:p>
            <a:r>
              <a:rPr lang="ja-JP" altLang="en-US" sz="900" dirty="0">
                <a:latin typeface="Meiryo UI" panose="020B0604030504040204" pitchFamily="50" charset="-128"/>
                <a:ea typeface="Meiryo UI" panose="020B0604030504040204" pitchFamily="50" charset="-128"/>
              </a:rPr>
              <a:t>ランチセット「</a:t>
            </a:r>
            <a:r>
              <a:rPr lang="ja-JP" altLang="en-US" sz="900" b="1" dirty="0">
                <a:latin typeface="Meiryo UI" panose="020B0604030504040204" pitchFamily="50" charset="-128"/>
                <a:ea typeface="Meiryo UI" panose="020B0604030504040204" pitchFamily="50" charset="-128"/>
              </a:rPr>
              <a:t>東尋坊</a:t>
            </a:r>
            <a:r>
              <a:rPr lang="ja-JP" altLang="en-US" sz="900" dirty="0">
                <a:latin typeface="Meiryo UI" panose="020B0604030504040204" pitchFamily="50" charset="-128"/>
                <a:ea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endParaRPr>
          </a:p>
        </p:txBody>
      </p:sp>
      <p:pic>
        <p:nvPicPr>
          <p:cNvPr id="47" name="図 46"/>
          <p:cNvPicPr>
            <a:picLocks noChangeAspect="1"/>
          </p:cNvPicPr>
          <p:nvPr/>
        </p:nvPicPr>
        <p:blipFill rotWithShape="1">
          <a:blip r:embed="rId21">
            <a:duotone>
              <a:schemeClr val="accent6">
                <a:shade val="45000"/>
                <a:satMod val="135000"/>
              </a:schemeClr>
              <a:prstClr val="white"/>
            </a:duotone>
            <a:extLst>
              <a:ext uri="{28A0092B-C50C-407E-A947-70E740481C1C}">
                <a14:useLocalDpi xmlns:a14="http://schemas.microsoft.com/office/drawing/2010/main" val="0"/>
              </a:ext>
            </a:extLst>
          </a:blip>
          <a:srcRect t="28511" b="65441"/>
          <a:stretch/>
        </p:blipFill>
        <p:spPr>
          <a:xfrm flipV="1">
            <a:off x="3486511" y="4490096"/>
            <a:ext cx="2309910" cy="104777"/>
          </a:xfrm>
          <a:prstGeom prst="rect">
            <a:avLst/>
          </a:prstGeom>
        </p:spPr>
      </p:pic>
      <p:pic>
        <p:nvPicPr>
          <p:cNvPr id="48" name="図 47"/>
          <p:cNvPicPr>
            <a:picLocks noChangeAspect="1"/>
          </p:cNvPicPr>
          <p:nvPr/>
        </p:nvPicPr>
        <p:blipFill rotWithShape="1">
          <a:blip r:embed="rId21">
            <a:duotone>
              <a:schemeClr val="accent6">
                <a:shade val="45000"/>
                <a:satMod val="135000"/>
              </a:schemeClr>
              <a:prstClr val="white"/>
            </a:duotone>
            <a:extLst>
              <a:ext uri="{28A0092B-C50C-407E-A947-70E740481C1C}">
                <a14:useLocalDpi xmlns:a14="http://schemas.microsoft.com/office/drawing/2010/main" val="0"/>
              </a:ext>
            </a:extLst>
          </a:blip>
          <a:srcRect t="28511" r="46409" b="65386"/>
          <a:stretch/>
        </p:blipFill>
        <p:spPr>
          <a:xfrm flipV="1">
            <a:off x="5620107" y="4488010"/>
            <a:ext cx="1237893" cy="105743"/>
          </a:xfrm>
          <a:prstGeom prst="rect">
            <a:avLst/>
          </a:prstGeom>
        </p:spPr>
      </p:pic>
      <p:grpSp>
        <p:nvGrpSpPr>
          <p:cNvPr id="49" name="グループ化 48"/>
          <p:cNvGrpSpPr/>
          <p:nvPr/>
        </p:nvGrpSpPr>
        <p:grpSpPr>
          <a:xfrm rot="21170288">
            <a:off x="-10706" y="5047269"/>
            <a:ext cx="1374988" cy="774537"/>
            <a:chOff x="4242786" y="5332487"/>
            <a:chExt cx="1374988" cy="774537"/>
          </a:xfrm>
        </p:grpSpPr>
        <p:sp>
          <p:nvSpPr>
            <p:cNvPr id="50" name="正方形/長方形 49"/>
            <p:cNvSpPr/>
            <p:nvPr/>
          </p:nvSpPr>
          <p:spPr>
            <a:xfrm rot="21116907">
              <a:off x="4270791" y="5590494"/>
              <a:ext cx="1312631" cy="209608"/>
            </a:xfrm>
            <a:prstGeom prst="rect">
              <a:avLst/>
            </a:prstGeom>
            <a:pattFill prst="ltDnDiag">
              <a:fgClr>
                <a:schemeClr val="accent6">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 name="図 50"/>
            <p:cNvPicPr>
              <a:picLocks noChangeAspect="1"/>
            </p:cNvPicPr>
            <p:nvPr/>
          </p:nvPicPr>
          <p:blipFill>
            <a:blip r:embed="rId4">
              <a:clrChange>
                <a:clrFrom>
                  <a:srgbClr val="000000">
                    <a:alpha val="0"/>
                  </a:srgbClr>
                </a:clrFrom>
                <a:clrTo>
                  <a:srgbClr val="000000">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21123788">
              <a:off x="4242786" y="5332487"/>
              <a:ext cx="1374988" cy="774537"/>
            </a:xfrm>
            <a:prstGeom prst="rect">
              <a:avLst/>
            </a:prstGeom>
          </p:spPr>
        </p:pic>
      </p:grpSp>
      <p:sp>
        <p:nvSpPr>
          <p:cNvPr id="52" name="正方形/長方形 51">
            <a:extLst>
              <a:ext uri="{FF2B5EF4-FFF2-40B4-BE49-F238E27FC236}">
                <a16:creationId xmlns="" xmlns:a16="http://schemas.microsoft.com/office/drawing/2014/main" id="{ED0774E5-245F-42E9-8560-E7F9DFB6F5E1}"/>
              </a:ext>
            </a:extLst>
          </p:cNvPr>
          <p:cNvSpPr>
            <a:spLocks noChangeArrowheads="1"/>
          </p:cNvSpPr>
          <p:nvPr/>
        </p:nvSpPr>
        <p:spPr bwMode="auto">
          <a:xfrm rot="20659661">
            <a:off x="139016" y="5282351"/>
            <a:ext cx="1096775" cy="2375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cap="flat" cmpd="sng">
                <a:solidFill>
                  <a:srgbClr val="395E8A"/>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23" tIns="45712" rIns="91423" bIns="45712"/>
          <a:lst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a:lstStyle>
          <a:p>
            <a:r>
              <a:rPr lang="ja-JP" altLang="en-US" sz="900" dirty="0">
                <a:latin typeface="Meiryo UI" panose="020B0604030504040204" pitchFamily="50" charset="-128"/>
                <a:ea typeface="Meiryo UI" panose="020B0604030504040204" pitchFamily="50" charset="-128"/>
              </a:rPr>
              <a:t>やまもとカレーうどん</a:t>
            </a:r>
            <a:endParaRPr lang="en-US" altLang="ja-JP" sz="900" dirty="0">
              <a:latin typeface="Meiryo UI" panose="020B0604030504040204" pitchFamily="50" charset="-128"/>
              <a:ea typeface="Meiryo UI" panose="020B0604030504040204" pitchFamily="50" charset="-128"/>
            </a:endParaRPr>
          </a:p>
        </p:txBody>
      </p:sp>
      <p:sp>
        <p:nvSpPr>
          <p:cNvPr id="54" name="正方形/長方形 53">
            <a:extLst>
              <a:ext uri="{FF2B5EF4-FFF2-40B4-BE49-F238E27FC236}">
                <a16:creationId xmlns="" xmlns:a16="http://schemas.microsoft.com/office/drawing/2014/main" id="{ED0774E5-245F-42E9-8560-E7F9DFB6F5E1}"/>
              </a:ext>
            </a:extLst>
          </p:cNvPr>
          <p:cNvSpPr>
            <a:spLocks noChangeArrowheads="1"/>
          </p:cNvSpPr>
          <p:nvPr/>
        </p:nvSpPr>
        <p:spPr bwMode="auto">
          <a:xfrm>
            <a:off x="2520994" y="5249823"/>
            <a:ext cx="4424272" cy="199029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cap="flat" cmpd="sng">
                <a:solidFill>
                  <a:srgbClr val="395E8A"/>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3" tIns="45712" rIns="91423" bIns="45712"/>
          <a:lst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a:lstStyle>
          <a:p>
            <a:pPr>
              <a:lnSpc>
                <a:spcPts val="1500"/>
              </a:lnSpc>
            </a:pPr>
            <a:r>
              <a:rPr lang="ja-JP" altLang="en-US" sz="1100" dirty="0">
                <a:latin typeface="Meiryo UI" panose="020B0604030504040204" pitchFamily="50" charset="-128"/>
                <a:ea typeface="Meiryo UI" panose="020B0604030504040204" pitchFamily="50" charset="-128"/>
              </a:rPr>
              <a:t>実は、珍しいカレーうどんがあると聞いて、それ</a:t>
            </a:r>
            <a:endParaRPr lang="en-US" altLang="ja-JP" sz="1100" dirty="0">
              <a:latin typeface="Meiryo UI" panose="020B0604030504040204" pitchFamily="50" charset="-128"/>
              <a:ea typeface="Meiryo UI" panose="020B0604030504040204" pitchFamily="50" charset="-128"/>
            </a:endParaRPr>
          </a:p>
          <a:p>
            <a:pPr>
              <a:lnSpc>
                <a:spcPts val="1500"/>
              </a:lnSpc>
            </a:pPr>
            <a:r>
              <a:rPr lang="ja-JP" altLang="en-US" sz="1100" dirty="0">
                <a:latin typeface="Meiryo UI" panose="020B0604030504040204" pitchFamily="50" charset="-128"/>
                <a:ea typeface="Meiryo UI" panose="020B0604030504040204" pitchFamily="50" charset="-128"/>
              </a:rPr>
              <a:t>が目的で行ったのですが・・・。誘惑が多くて</a:t>
            </a:r>
            <a:endParaRPr lang="en-US" altLang="ja-JP" sz="1100" dirty="0">
              <a:latin typeface="Meiryo UI" panose="020B0604030504040204" pitchFamily="50" charset="-128"/>
              <a:ea typeface="Meiryo UI" panose="020B0604030504040204" pitchFamily="50" charset="-128"/>
            </a:endParaRPr>
          </a:p>
          <a:p>
            <a:pPr>
              <a:lnSpc>
                <a:spcPts val="1500"/>
              </a:lnSpc>
            </a:pPr>
            <a:r>
              <a:rPr lang="ja-JP" altLang="en-US" sz="1100" dirty="0">
                <a:latin typeface="Meiryo UI" panose="020B0604030504040204" pitchFamily="50" charset="-128"/>
                <a:ea typeface="Meiryo UI" panose="020B0604030504040204" pitchFamily="50" charset="-128"/>
              </a:rPr>
              <a:t>ランチメニューに浮気してしまいました</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笑</a:t>
            </a:r>
            <a:r>
              <a:rPr lang="en-US" altLang="ja-JP" sz="1100" dirty="0">
                <a:latin typeface="Meiryo UI" panose="020B0604030504040204" pitchFamily="50" charset="-128"/>
                <a:ea typeface="Meiryo UI" panose="020B0604030504040204" pitchFamily="50" charset="-128"/>
              </a:rPr>
              <a:t>)</a:t>
            </a:r>
          </a:p>
          <a:p>
            <a:pPr>
              <a:lnSpc>
                <a:spcPts val="1500"/>
              </a:lnSpc>
            </a:pPr>
            <a:r>
              <a:rPr lang="ja-JP" altLang="en-US" sz="1100" dirty="0">
                <a:latin typeface="Meiryo UI" panose="020B0604030504040204" pitchFamily="50" charset="-128"/>
                <a:ea typeface="Meiryo UI" panose="020B0604030504040204" pitchFamily="50" charset="-128"/>
              </a:rPr>
              <a:t>その代わり、新井がカレーうどんを注文していましたよー</a:t>
            </a:r>
            <a:r>
              <a:rPr lang="en-US" altLang="ja-JP" sz="1100" dirty="0">
                <a:latin typeface="Meiryo UI" panose="020B0604030504040204" pitchFamily="50" charset="-128"/>
                <a:ea typeface="Meiryo UI" panose="020B0604030504040204" pitchFamily="50" charset="-128"/>
              </a:rPr>
              <a:t>(^^)</a:t>
            </a:r>
          </a:p>
          <a:p>
            <a:pPr>
              <a:lnSpc>
                <a:spcPts val="1500"/>
              </a:lnSpc>
            </a:pPr>
            <a:r>
              <a:rPr lang="ja-JP" altLang="en-US" sz="1100" dirty="0">
                <a:latin typeface="Meiryo UI" panose="020B0604030504040204" pitchFamily="50" charset="-128"/>
                <a:ea typeface="Meiryo UI" panose="020B0604030504040204" pitchFamily="50" charset="-128"/>
              </a:rPr>
              <a:t>メニューを眺め次はこれにしようと話しながら待っているとカレーうどんがやってきました♪本当に白くてまずは見た目がビックリで楽しめました♪新井は、カレーじゃなくてシチュー？？と思ったそうです</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笑</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カレーうどんだと言っているのに</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笑</a:t>
            </a:r>
            <a:r>
              <a:rPr lang="en-US" altLang="ja-JP" sz="1100" dirty="0">
                <a:latin typeface="Meiryo UI" panose="020B0604030504040204" pitchFamily="50" charset="-128"/>
                <a:ea typeface="Meiryo UI" panose="020B0604030504040204" pitchFamily="50" charset="-128"/>
              </a:rPr>
              <a:t>)</a:t>
            </a:r>
          </a:p>
          <a:p>
            <a:pPr>
              <a:lnSpc>
                <a:spcPts val="1500"/>
              </a:lnSpc>
            </a:pPr>
            <a:r>
              <a:rPr lang="ja-JP" altLang="en-US" sz="1100" dirty="0">
                <a:latin typeface="Meiryo UI" panose="020B0604030504040204" pitchFamily="50" charset="-128"/>
                <a:ea typeface="Meiryo UI" panose="020B0604030504040204" pitchFamily="50" charset="-128"/>
              </a:rPr>
              <a:t>どうやら白色の正体は、じゃがいもの</a:t>
            </a:r>
            <a:endParaRPr lang="en-US" altLang="ja-JP" sz="1100" dirty="0">
              <a:latin typeface="Meiryo UI" panose="020B0604030504040204" pitchFamily="50" charset="-128"/>
              <a:ea typeface="Meiryo UI" panose="020B0604030504040204" pitchFamily="50" charset="-128"/>
            </a:endParaRPr>
          </a:p>
          <a:p>
            <a:pPr>
              <a:lnSpc>
                <a:spcPts val="1500"/>
              </a:lnSpc>
            </a:pPr>
            <a:r>
              <a:rPr lang="ja-JP" altLang="en-US" sz="1100" dirty="0">
                <a:latin typeface="Meiryo UI" panose="020B0604030504040204" pitchFamily="50" charset="-128"/>
                <a:ea typeface="Meiryo UI" panose="020B0604030504040204" pitchFamily="50" charset="-128"/>
              </a:rPr>
              <a:t>ようで、スパイシーなカレーと混ぜると</a:t>
            </a:r>
            <a:endParaRPr lang="en-US" altLang="ja-JP" sz="1100" dirty="0">
              <a:latin typeface="Meiryo UI" panose="020B0604030504040204" pitchFamily="50" charset="-128"/>
              <a:ea typeface="Meiryo UI" panose="020B0604030504040204" pitchFamily="50" charset="-128"/>
            </a:endParaRPr>
          </a:p>
          <a:p>
            <a:pPr>
              <a:lnSpc>
                <a:spcPts val="1500"/>
              </a:lnSpc>
            </a:pPr>
            <a:r>
              <a:rPr lang="ja-JP" altLang="en-US" sz="1100" dirty="0">
                <a:latin typeface="Meiryo UI" panose="020B0604030504040204" pitchFamily="50" charset="-128"/>
                <a:ea typeface="Meiryo UI" panose="020B0604030504040204" pitchFamily="50" charset="-128"/>
              </a:rPr>
              <a:t>マイルドになっておいしい！！らしい</a:t>
            </a:r>
            <a:endParaRPr lang="en-US" altLang="ja-JP" sz="1100" dirty="0">
              <a:latin typeface="Meiryo UI" panose="020B0604030504040204" pitchFamily="50" charset="-128"/>
              <a:ea typeface="Meiryo UI" panose="020B0604030504040204" pitchFamily="50" charset="-128"/>
            </a:endParaRPr>
          </a:p>
          <a:p>
            <a:pPr>
              <a:lnSpc>
                <a:spcPts val="1500"/>
              </a:lnSpc>
            </a:pPr>
            <a:r>
              <a:rPr lang="ja-JP" altLang="en-US" sz="1100" dirty="0" err="1">
                <a:latin typeface="Meiryo UI" panose="020B0604030504040204" pitchFamily="50" charset="-128"/>
                <a:ea typeface="Meiryo UI" panose="020B0604030504040204" pitchFamily="50" charset="-128"/>
              </a:rPr>
              <a:t>です</a:t>
            </a:r>
            <a:r>
              <a:rPr lang="en-US" altLang="ja-JP" sz="1100" dirty="0">
                <a:latin typeface="Meiryo UI" panose="020B0604030504040204" pitchFamily="50" charset="-128"/>
                <a:ea typeface="Meiryo UI" panose="020B0604030504040204" pitchFamily="50" charset="-128"/>
              </a:rPr>
              <a:t>(๑•᎑•๑)</a:t>
            </a:r>
            <a:r>
              <a:rPr lang="ja-JP" altLang="en-US" sz="1100" dirty="0">
                <a:latin typeface="Meiryo UI" panose="020B0604030504040204" pitchFamily="50" charset="-128"/>
                <a:ea typeface="Meiryo UI" panose="020B0604030504040204" pitchFamily="50" charset="-128"/>
              </a:rPr>
              <a:t>服に飛ばないように紙</a:t>
            </a:r>
            <a:endParaRPr lang="en-US" altLang="ja-JP" sz="1100" dirty="0">
              <a:latin typeface="Meiryo UI" panose="020B0604030504040204" pitchFamily="50" charset="-128"/>
              <a:ea typeface="Meiryo UI" panose="020B0604030504040204" pitchFamily="50" charset="-128"/>
            </a:endParaRPr>
          </a:p>
          <a:p>
            <a:pPr>
              <a:lnSpc>
                <a:spcPts val="1500"/>
              </a:lnSpc>
            </a:pPr>
            <a:r>
              <a:rPr lang="ja-JP" altLang="en-US" sz="1100" dirty="0">
                <a:latin typeface="Meiryo UI" panose="020B0604030504040204" pitchFamily="50" charset="-128"/>
                <a:ea typeface="Meiryo UI" panose="020B0604030504040204" pitchFamily="50" charset="-128"/>
              </a:rPr>
              <a:t>エプロンも頂けました！</a:t>
            </a:r>
            <a:endParaRPr lang="en-US" altLang="ja-JP" sz="1100" dirty="0">
              <a:latin typeface="Meiryo UI" panose="020B0604030504040204" pitchFamily="50" charset="-128"/>
              <a:ea typeface="Meiryo UI" panose="020B0604030504040204" pitchFamily="50" charset="-128"/>
            </a:endParaRPr>
          </a:p>
        </p:txBody>
      </p:sp>
      <p:pic>
        <p:nvPicPr>
          <p:cNvPr id="55" name="図 54"/>
          <p:cNvPicPr>
            <a:picLocks noChangeAspect="1"/>
          </p:cNvPicPr>
          <p:nvPr/>
        </p:nvPicPr>
        <p:blipFill rotWithShape="1">
          <a:blip r:embed="rId22">
            <a:extLst>
              <a:ext uri="{28A0092B-C50C-407E-A947-70E740481C1C}">
                <a14:useLocalDpi xmlns:a14="http://schemas.microsoft.com/office/drawing/2010/main" val="0"/>
              </a:ext>
            </a:extLst>
          </a:blip>
          <a:srcRect l="2751" t="7476" r="51181" b="55906"/>
          <a:stretch/>
        </p:blipFill>
        <p:spPr>
          <a:xfrm>
            <a:off x="3897083" y="4540881"/>
            <a:ext cx="1281224" cy="737243"/>
          </a:xfrm>
          <a:prstGeom prst="rect">
            <a:avLst/>
          </a:prstGeom>
        </p:spPr>
      </p:pic>
      <p:sp>
        <p:nvSpPr>
          <p:cNvPr id="56" name="正方形/長方形 55">
            <a:extLst>
              <a:ext uri="{FF2B5EF4-FFF2-40B4-BE49-F238E27FC236}">
                <a16:creationId xmlns="" xmlns:a16="http://schemas.microsoft.com/office/drawing/2014/main" id="{ED0774E5-245F-42E9-8560-E7F9DFB6F5E1}"/>
              </a:ext>
            </a:extLst>
          </p:cNvPr>
          <p:cNvSpPr>
            <a:spLocks noChangeArrowheads="1"/>
          </p:cNvSpPr>
          <p:nvPr/>
        </p:nvSpPr>
        <p:spPr bwMode="auto">
          <a:xfrm>
            <a:off x="4043459" y="4726479"/>
            <a:ext cx="988135" cy="2870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cap="flat" cmpd="sng">
                <a:solidFill>
                  <a:srgbClr val="395E8A"/>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3" tIns="45712" rIns="91423" bIns="45712"/>
          <a:lst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a:lstStyle>
          <a:p>
            <a:r>
              <a:rPr lang="ja-JP" altLang="en-US" sz="800" dirty="0">
                <a:latin typeface="Meiryo UI" panose="020B0604030504040204" pitchFamily="50" charset="-128"/>
                <a:ea typeface="Meiryo UI" panose="020B0604030504040204" pitchFamily="50" charset="-128"/>
              </a:rPr>
              <a:t>店舗はシックな和風</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で素敵な佇まいです。</a:t>
            </a:r>
            <a:endParaRPr lang="en-US" altLang="ja-JP" sz="800" dirty="0">
              <a:latin typeface="Meiryo UI" panose="020B0604030504040204" pitchFamily="50" charset="-128"/>
              <a:ea typeface="Meiryo UI" panose="020B0604030504040204" pitchFamily="50" charset="-128"/>
            </a:endParaRPr>
          </a:p>
        </p:txBody>
      </p:sp>
      <p:sp>
        <p:nvSpPr>
          <p:cNvPr id="57" name="正方形/長方形 56">
            <a:extLst>
              <a:ext uri="{FF2B5EF4-FFF2-40B4-BE49-F238E27FC236}">
                <a16:creationId xmlns="" xmlns:a16="http://schemas.microsoft.com/office/drawing/2014/main" id="{ED0774E5-245F-42E9-8560-E7F9DFB6F5E1}"/>
              </a:ext>
            </a:extLst>
          </p:cNvPr>
          <p:cNvSpPr>
            <a:spLocks noChangeArrowheads="1"/>
          </p:cNvSpPr>
          <p:nvPr/>
        </p:nvSpPr>
        <p:spPr bwMode="auto">
          <a:xfrm>
            <a:off x="24836" y="7546634"/>
            <a:ext cx="4642700" cy="127143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cap="flat" cmpd="sng">
                <a:solidFill>
                  <a:srgbClr val="395E8A"/>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45712" rIns="36000" bIns="45712"/>
          <a:lst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a:lstStyle>
          <a:p>
            <a:pPr>
              <a:lnSpc>
                <a:spcPts val="1500"/>
              </a:lnSpc>
            </a:pPr>
            <a:r>
              <a:rPr lang="ja-JP" altLang="en-US" sz="1100" dirty="0">
                <a:latin typeface="Meiryo UI" panose="020B0604030504040204" pitchFamily="50" charset="-128"/>
                <a:ea typeface="Meiryo UI" panose="020B0604030504040204" pitchFamily="50" charset="-128"/>
              </a:rPr>
              <a:t>そして私が浮気してしまったランチメニューが「東尋坊」というセットです♪小鉢、うどん、かきあげ、お刺身、白米かミニおにぎり、デザートまでついていました♪</a:t>
            </a:r>
            <a:endParaRPr lang="en-US" altLang="ja-JP" sz="1100" dirty="0">
              <a:latin typeface="Meiryo UI" panose="020B0604030504040204" pitchFamily="50" charset="-128"/>
              <a:ea typeface="Meiryo UI" panose="020B0604030504040204" pitchFamily="50" charset="-128"/>
            </a:endParaRPr>
          </a:p>
          <a:p>
            <a:pPr>
              <a:lnSpc>
                <a:spcPts val="1500"/>
              </a:lnSpc>
            </a:pPr>
            <a:r>
              <a:rPr lang="ja-JP" altLang="en-US" sz="1100" dirty="0">
                <a:latin typeface="Meiryo UI" panose="020B0604030504040204" pitchFamily="50" charset="-128"/>
                <a:ea typeface="Meiryo UI" panose="020B0604030504040204" pitchFamily="50" charset="-128"/>
              </a:rPr>
              <a:t>どれもとてもおいしくボリュームもあって大満足です♪特にうどんはコシがあってツルツルしていておいしかったです</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お店入り口の看板によると季節などによってメニューが変わるそうですよ♪カウンターの他に座敷もあるので小さなお子さんがいても大丈夫そうです</a:t>
            </a:r>
            <a:r>
              <a:rPr lang="en-US" altLang="ja-JP" sz="1100" dirty="0">
                <a:latin typeface="Meiryo UI" panose="020B0604030504040204" pitchFamily="50" charset="-128"/>
                <a:ea typeface="Meiryo UI" panose="020B0604030504040204" pitchFamily="50" charset="-128"/>
              </a:rPr>
              <a:t>(</a:t>
            </a:r>
            <a:r>
              <a:rPr lang="en-US" altLang="ja-JP" sz="1100" dirty="0" err="1">
                <a:latin typeface="Meiryo UI" panose="020B0604030504040204" pitchFamily="50" charset="-128"/>
                <a:ea typeface="Meiryo UI" panose="020B0604030504040204" pitchFamily="50" charset="-128"/>
              </a:rPr>
              <a:t>o‘∀’o</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一品料理もたくさんありました♪お昼が</a:t>
            </a:r>
            <a:r>
              <a:rPr lang="en-US" altLang="ja-JP" sz="1100" dirty="0">
                <a:latin typeface="Meiryo UI" panose="020B0604030504040204" pitchFamily="50" charset="-128"/>
                <a:ea typeface="Meiryo UI" panose="020B0604030504040204" pitchFamily="50" charset="-128"/>
              </a:rPr>
              <a:t>11:30</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14:00</a:t>
            </a:r>
            <a:r>
              <a:rPr lang="ja-JP" altLang="en-US" sz="1100" dirty="0">
                <a:latin typeface="Meiryo UI" panose="020B0604030504040204" pitchFamily="50" charset="-128"/>
                <a:ea typeface="Meiryo UI" panose="020B0604030504040204" pitchFamily="50" charset="-128"/>
              </a:rPr>
              <a:t>まで、夜が</a:t>
            </a:r>
            <a:endParaRPr lang="en-US" altLang="ja-JP" sz="1100" dirty="0">
              <a:latin typeface="Meiryo UI" panose="020B0604030504040204" pitchFamily="50" charset="-128"/>
              <a:ea typeface="Meiryo UI" panose="020B0604030504040204" pitchFamily="50" charset="-128"/>
            </a:endParaRPr>
          </a:p>
          <a:p>
            <a:pPr>
              <a:lnSpc>
                <a:spcPts val="1500"/>
              </a:lnSpc>
            </a:pPr>
            <a:endParaRPr lang="en-US" altLang="ja-JP" sz="1100" dirty="0">
              <a:latin typeface="Meiryo UI" panose="020B0604030504040204" pitchFamily="50" charset="-128"/>
              <a:ea typeface="Meiryo UI" panose="020B0604030504040204" pitchFamily="50" charset="-128"/>
            </a:endParaRPr>
          </a:p>
          <a:p>
            <a:pPr>
              <a:lnSpc>
                <a:spcPts val="1500"/>
              </a:lnSpc>
            </a:pPr>
            <a:endParaRPr lang="en-US" altLang="ja-JP" sz="1100" dirty="0">
              <a:latin typeface="Meiryo UI" panose="020B0604030504040204" pitchFamily="50" charset="-128"/>
              <a:ea typeface="Meiryo UI" panose="020B0604030504040204" pitchFamily="50" charset="-128"/>
            </a:endParaRPr>
          </a:p>
        </p:txBody>
      </p:sp>
      <p:sp>
        <p:nvSpPr>
          <p:cNvPr id="58" name="正方形/長方形 57">
            <a:extLst>
              <a:ext uri="{FF2B5EF4-FFF2-40B4-BE49-F238E27FC236}">
                <a16:creationId xmlns="" xmlns:a16="http://schemas.microsoft.com/office/drawing/2014/main" id="{ED0774E5-245F-42E9-8560-E7F9DFB6F5E1}"/>
              </a:ext>
            </a:extLst>
          </p:cNvPr>
          <p:cNvSpPr>
            <a:spLocks noChangeArrowheads="1"/>
          </p:cNvSpPr>
          <p:nvPr/>
        </p:nvSpPr>
        <p:spPr bwMode="auto">
          <a:xfrm>
            <a:off x="1890443" y="8680731"/>
            <a:ext cx="2711430" cy="127143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cap="flat" cmpd="sng">
                <a:solidFill>
                  <a:srgbClr val="395E8A"/>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45712" rIns="36000" bIns="45712"/>
          <a:lst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a:lstStyle>
          <a:p>
            <a:pPr>
              <a:lnSpc>
                <a:spcPts val="1500"/>
              </a:lnSpc>
            </a:pPr>
            <a:r>
              <a:rPr lang="en-US" altLang="ja-JP" sz="1100" dirty="0">
                <a:latin typeface="Meiryo UI" panose="020B0604030504040204" pitchFamily="50" charset="-128"/>
                <a:ea typeface="Meiryo UI" panose="020B0604030504040204" pitchFamily="50" charset="-128"/>
              </a:rPr>
              <a:t>17:30</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2:00</a:t>
            </a:r>
            <a:r>
              <a:rPr lang="ja-JP" altLang="en-US" sz="1100" dirty="0" err="1">
                <a:latin typeface="Meiryo UI" panose="020B0604030504040204" pitchFamily="50" charset="-128"/>
                <a:ea typeface="Meiryo UI" panose="020B0604030504040204" pitchFamily="50" charset="-128"/>
              </a:rPr>
              <a:t>までのよ</a:t>
            </a:r>
            <a:r>
              <a:rPr lang="ja-JP" altLang="en-US" sz="1100" dirty="0">
                <a:latin typeface="Meiryo UI" panose="020B0604030504040204" pitchFamily="50" charset="-128"/>
                <a:ea typeface="Meiryo UI" panose="020B0604030504040204" pitchFamily="50" charset="-128"/>
              </a:rPr>
              <a:t>うです☆お酒もたくさんあったので夜に行ったらまた違う雰囲気が楽しめるのかなぁと思いました</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艸‘*</a:t>
            </a:r>
            <a:r>
              <a:rPr lang="en-US" altLang="ja-JP" sz="1100" dirty="0">
                <a:latin typeface="Meiryo UI" panose="020B0604030504040204" pitchFamily="50" charset="-128"/>
                <a:ea typeface="Meiryo UI" panose="020B0604030504040204" pitchFamily="50" charset="-128"/>
              </a:rPr>
              <a:t>)</a:t>
            </a:r>
          </a:p>
          <a:p>
            <a:pPr>
              <a:lnSpc>
                <a:spcPts val="1500"/>
              </a:lnSpc>
            </a:pPr>
            <a:r>
              <a:rPr lang="ja-JP" altLang="en-US" sz="1100" dirty="0">
                <a:latin typeface="Meiryo UI" panose="020B0604030504040204" pitchFamily="50" charset="-128"/>
                <a:ea typeface="Meiryo UI" panose="020B0604030504040204" pitchFamily="50" charset="-128"/>
              </a:rPr>
              <a:t>余談ですが・・・店員さんの制服がすごく可愛いく</a:t>
            </a:r>
            <a:r>
              <a:rPr lang="ja-JP" altLang="en-US" sz="1100" dirty="0" err="1">
                <a:latin typeface="Meiryo UI" panose="020B0604030504040204" pitchFamily="50" charset="-128"/>
                <a:ea typeface="Meiryo UI" panose="020B0604030504040204" pitchFamily="50" charset="-128"/>
              </a:rPr>
              <a:t>て</a:t>
            </a:r>
            <a:r>
              <a:rPr lang="ja-JP" altLang="en-US" sz="1100" dirty="0">
                <a:latin typeface="Meiryo UI" panose="020B0604030504040204" pitchFamily="50" charset="-128"/>
                <a:ea typeface="Meiryo UI" panose="020B0604030504040204" pitchFamily="50" charset="-128"/>
              </a:rPr>
              <a:t>、ちょっと着てみたいと思ってしまいました</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笑</a:t>
            </a:r>
            <a:r>
              <a:rPr lang="en-US" altLang="ja-JP" sz="1100"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12481810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17349</TotalTime>
  <Words>2808</Words>
  <Application>Microsoft Office PowerPoint</Application>
  <PresentationFormat>A4 210 x 297 mm</PresentationFormat>
  <Paragraphs>241</Paragraphs>
  <Slides>4</Slides>
  <Notes>4</Notes>
  <HiddenSlides>0</HiddenSlides>
  <MMClips>0</MMClips>
  <ScaleCrop>false</ScaleCrop>
  <HeadingPairs>
    <vt:vector size="6" baseType="variant">
      <vt:variant>
        <vt:lpstr>使用されているフォント</vt:lpstr>
      </vt:variant>
      <vt:variant>
        <vt:i4>12</vt:i4>
      </vt:variant>
      <vt:variant>
        <vt:lpstr>テーマ</vt:lpstr>
      </vt:variant>
      <vt:variant>
        <vt:i4>4</vt:i4>
      </vt:variant>
      <vt:variant>
        <vt:lpstr>スライド タイトル</vt:lpstr>
      </vt:variant>
      <vt:variant>
        <vt:i4>4</vt:i4>
      </vt:variant>
    </vt:vector>
  </HeadingPairs>
  <TitlesOfParts>
    <vt:vector size="20" baseType="lpstr">
      <vt:lpstr>HGP創英角ﾎﾟｯﾌﾟ体</vt:lpstr>
      <vt:lpstr>HG丸ｺﾞｼｯｸM-PRO</vt:lpstr>
      <vt:lpstr>Meiryo UI</vt:lpstr>
      <vt:lpstr>ＭＳ Ｐゴシック</vt:lpstr>
      <vt:lpstr>メイリオ</vt:lpstr>
      <vt:lpstr>游ゴシック Medium</vt:lpstr>
      <vt:lpstr>游明朝 Demibold</vt:lpstr>
      <vt:lpstr>Arial</vt:lpstr>
      <vt:lpstr>Arial Black</vt:lpstr>
      <vt:lpstr>Calibri</vt:lpstr>
      <vt:lpstr>Cambria</vt:lpstr>
      <vt:lpstr>Corbel</vt:lpstr>
      <vt:lpstr>Office テーマ</vt:lpstr>
      <vt:lpstr>デザインの設定</vt:lpstr>
      <vt:lpstr>1_デザインの設定</vt:lpstr>
      <vt:lpstr>2_デザインの設定</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北出経営労務事務所北出多美枝</dc:creator>
  <cp:lastModifiedBy>kkr-006</cp:lastModifiedBy>
  <cp:revision>1703</cp:revision>
  <cp:lastPrinted>2018-09-26T03:19:14Z</cp:lastPrinted>
  <dcterms:created xsi:type="dcterms:W3CDTF">2011-08-09T05:49:14Z</dcterms:created>
  <dcterms:modified xsi:type="dcterms:W3CDTF">2018-09-26T23:14:23Z</dcterms:modified>
</cp:coreProperties>
</file>